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78" roundtripDataSignature="AMtx7mi24AH/dhZXcVtkZl2xnzxAxZft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9F55E9-76EE-4D73-891D-0530BD29857D}">
  <a:tblStyle styleId="{759F55E9-76EE-4D73-891D-0530BD29857D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l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l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customschemas.google.com/relationships/presentationmetadata" Target="meta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2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5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832" name="Google Shape;832;p25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##</a:t>
            </a:r>
            <a:endParaRPr/>
          </a:p>
        </p:txBody>
      </p:sp>
      <p:sp>
        <p:nvSpPr>
          <p:cNvPr id="833" name="Google Shape;83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4" name="Google Shape;834;p2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3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3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3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3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##</a:t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4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4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4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4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5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5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5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5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5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5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5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5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6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6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6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6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6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6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6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6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1" name="Google Shape;2531;p6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68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533" name="Google Shape;2533;p68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1" name="Google Shape;2541;p6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69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543" name="Google Shape;2543;p69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7" name="Google Shape;2557;p7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70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559" name="Google Shape;2559;p70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8" name="Google Shape;2568;p7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71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570" name="Google Shape;2570;p71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232" name="Google Shape;232;p8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##</a:t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hyperlink" Target="http://softuni.bg/" TargetMode="External"/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2" Type="http://schemas.openxmlformats.org/officeDocument/2006/relationships/hyperlink" Target="http://www.introprogramming.info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>
                <a:solidFill>
                  <a:srgbClr val="F6D18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3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lvl="1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73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19" name="Google Shape;19;p73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lv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73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230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1" name="Google Shape;21;p73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2" name="Google Shape;22;p73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3" name="Google Shape;23;p73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4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4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7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5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400"/>
              <a:buChar char="▪"/>
              <a:defRPr sz="3400"/>
            </a:lvl1pPr>
            <a:lvl2pPr indent="-39116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  <a:defRPr sz="3200"/>
            </a:lvl2pPr>
            <a:lvl3pPr indent="-3810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3000"/>
            </a:lvl3pPr>
            <a:lvl4pPr indent="-3708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 sz="2800"/>
            </a:lvl4pPr>
            <a:lvl5pPr indent="-36067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Char char="▪"/>
              <a:defRPr sz="26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" name="Google Shape;29;p7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5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5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>
            <a:lvl1pPr indent="-228600" lvl="0" marL="4572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6"/>
          <p:cNvSpPr/>
          <p:nvPr/>
        </p:nvSpPr>
        <p:spPr>
          <a:xfrm rot="-632982">
            <a:off x="52437" y="3176455"/>
            <a:ext cx="7313295" cy="1261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7000"/>
              <a:buFont typeface="Noto Sans Symbols"/>
              <a:buNone/>
            </a:pPr>
            <a:r>
              <a:rPr b="1" lang="en-US" sz="100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10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76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>
            <a:lvl1pPr indent="-228600" lvl="0" marL="457200" algn="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pic>
        <p:nvPicPr>
          <p:cNvPr id="38" name="Google Shape;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2" y="261000"/>
            <a:ext cx="2050131" cy="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6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1" name="Google Shape;41;p76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2" name="Google Shape;42;p76">
            <a:hlinkClick r:id="rId6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3" name="Google Shape;43;p76">
            <a:hlinkClick r:id="rId7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4" name="Google Shape;44;p76">
            <a:hlinkClick r:id="rId8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5" name="Google Shape;45;p76">
            <a:hlinkClick r:id="rId9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6" name="Google Shape;46;p76">
            <a:hlinkClick r:id="rId10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7" name="Google Shape;47;p76">
            <a:hlinkClick r:id="rId11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8" name="Google Shape;48;p76">
            <a:hlinkClick r:id="rId12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2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72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72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72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hyperlink" Target="http://softuni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image" Target="../media/image13.png"/><Relationship Id="rId5" Type="http://schemas.openxmlformats.org/officeDocument/2006/relationships/slide" Target="/ppt/slides/slide45.xml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visualgo.net/ufds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n.wikipedia.org/wiki/Dijkstra's_algorithm" TargetMode="External"/><Relationship Id="rId4" Type="http://schemas.openxmlformats.org/officeDocument/2006/relationships/hyperlink" Target="https://en.wikipedia.org/wiki/Edsger_W._Dijkstra" TargetMode="External"/><Relationship Id="rId5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en.wikipedia.org/wiki/Bellman%E2%80%93Ford_algorithm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en.wikipedia.org/wiki/Floyd%E2%80%93Warshall_algorithmhttps:/en.wikipedia.org/wiki/Floyd%E2%80%93Warshall_algorithm" TargetMode="External"/><Relationship Id="rId4" Type="http://schemas.openxmlformats.org/officeDocument/2006/relationships/hyperlink" Target="https://en.wikipedia.org/wiki/Floyd%E2%80%93Warshall_algorithm#Behavior_with_negative_cycle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hyperlink" Target="http://www.infragistics.com/" TargetMode="External"/><Relationship Id="rId13" Type="http://schemas.openxmlformats.org/officeDocument/2006/relationships/image" Target="../media/image32.png"/><Relationship Id="rId12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softuni.bg/opencourses/algorithms" TargetMode="External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hyperlink" Target="http://www.telenor.bg/" TargetMode="External"/><Relationship Id="rId17" Type="http://schemas.openxmlformats.org/officeDocument/2006/relationships/image" Target="../media/image26.png"/><Relationship Id="rId16" Type="http://schemas.openxmlformats.org/officeDocument/2006/relationships/hyperlink" Target="http://www.softwaregroup-bg.com/" TargetMode="External"/><Relationship Id="rId5" Type="http://schemas.openxmlformats.org/officeDocument/2006/relationships/image" Target="../media/image22.png"/><Relationship Id="rId19" Type="http://schemas.openxmlformats.org/officeDocument/2006/relationships/image" Target="../media/image28.png"/><Relationship Id="rId6" Type="http://schemas.openxmlformats.org/officeDocument/2006/relationships/hyperlink" Target="http://smartit.bg/" TargetMode="External"/><Relationship Id="rId18" Type="http://schemas.openxmlformats.org/officeDocument/2006/relationships/hyperlink" Target="https://netpeak.net/" TargetMode="External"/><Relationship Id="rId7" Type="http://schemas.openxmlformats.org/officeDocument/2006/relationships/image" Target="../media/image23.png"/><Relationship Id="rId8" Type="http://schemas.openxmlformats.org/officeDocument/2006/relationships/hyperlink" Target="http://www.indeavr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creativecommons.org/licenses/by-nc-sa/3.0/deed.en_US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://www.introprogramming.info/english-intro-csharp-book/" TargetMode="External"/><Relationship Id="rId7" Type="http://schemas.openxmlformats.org/officeDocument/2006/relationships/hyperlink" Target="http://creativecommons.org/licenses/by-sa/4.0/" TargetMode="External"/><Relationship Id="rId8" Type="http://schemas.openxmlformats.org/officeDocument/2006/relationships/hyperlink" Target="http://telerikacademy.com/Courses/Courses/Details/186" TargetMode="External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://www.facebook.com/SoftwareUniversity" TargetMode="External"/><Relationship Id="rId10" Type="http://schemas.openxmlformats.org/officeDocument/2006/relationships/image" Target="../media/image3.png"/><Relationship Id="rId13" Type="http://schemas.openxmlformats.org/officeDocument/2006/relationships/hyperlink" Target="http://forum.softuni.bg/" TargetMode="External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softuni.org/" TargetMode="External"/><Relationship Id="rId15" Type="http://schemas.openxmlformats.org/officeDocument/2006/relationships/hyperlink" Target="http://softuni.bg/" TargetMode="External"/><Relationship Id="rId14" Type="http://schemas.openxmlformats.org/officeDocument/2006/relationships/image" Target="../media/image25.png"/><Relationship Id="rId16" Type="http://schemas.openxmlformats.org/officeDocument/2006/relationships/image" Target="../media/image27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656013" y="457200"/>
            <a:ext cx="7839542" cy="1087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4860"/>
              <a:buFont typeface="Calibri"/>
              <a:buNone/>
            </a:pPr>
            <a:r>
              <a:rPr lang="en-US" sz="4860"/>
              <a:t>Advanced Graph Algorithms</a:t>
            </a:r>
            <a:endParaRPr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3656013" y="1545609"/>
            <a:ext cx="7839541" cy="199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Spanning Trees, Shortest Paths</a:t>
            </a:r>
            <a:endParaRPr/>
          </a:p>
        </p:txBody>
      </p:sp>
      <p:sp>
        <p:nvSpPr>
          <p:cNvPr id="58" name="Google Shape;58;p1"/>
          <p:cNvSpPr txBox="1"/>
          <p:nvPr>
            <p:ph idx="2" type="body"/>
          </p:nvPr>
        </p:nvSpPr>
        <p:spPr>
          <a:xfrm>
            <a:off x="760412" y="467719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9" name="Google Shape;59;p1"/>
          <p:cNvSpPr txBox="1"/>
          <p:nvPr>
            <p:ph idx="4" type="body"/>
          </p:nvPr>
        </p:nvSpPr>
        <p:spPr>
          <a:xfrm>
            <a:off x="760413" y="514709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60" name="Google Shape;60;p1"/>
          <p:cNvSpPr txBox="1"/>
          <p:nvPr>
            <p:ph idx="6" type="body"/>
          </p:nvPr>
        </p:nvSpPr>
        <p:spPr>
          <a:xfrm>
            <a:off x="760412" y="56522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61" name="Google Shape;61;p1"/>
          <p:cNvSpPr txBox="1"/>
          <p:nvPr>
            <p:ph idx="7" type="body"/>
          </p:nvPr>
        </p:nvSpPr>
        <p:spPr>
          <a:xfrm>
            <a:off x="760412" y="59933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pic>
        <p:nvPicPr>
          <p:cNvPr id="62" name="Google Shape;62;p1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3310050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656012" y="3949058"/>
            <a:ext cx="2133598" cy="23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 txBox="1"/>
          <p:nvPr/>
        </p:nvSpPr>
        <p:spPr>
          <a:xfrm rot="817383">
            <a:off x="4725682" y="3783865"/>
            <a:ext cx="2536144" cy="72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b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Graph Algorithms</a:t>
            </a:r>
            <a:endParaRPr/>
          </a:p>
        </p:txBody>
      </p:sp>
      <p:pic>
        <p:nvPicPr>
          <p:cNvPr descr="http://www.nucleoplasty.com/Images/ourTechnology.jpg" id="65" name="Google Shape;6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4612" y="3872249"/>
            <a:ext cx="3776942" cy="2376151"/>
          </a:xfrm>
          <a:prstGeom prst="roundRect">
            <a:avLst>
              <a:gd fmla="val 2353" name="adj"/>
            </a:avLst>
          </a:prstGeom>
          <a:noFill/>
          <a:ln cap="flat" cmpd="sng" w="9525">
            <a:solidFill>
              <a:srgbClr val="85530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softuni.org" id="66" name="Google Shape;66;p1" title="Software University Foundation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-15226" l="-5359" r="-5359" t="-15226"/>
          <a:stretch/>
        </p:blipFill>
        <p:spPr>
          <a:xfrm>
            <a:off x="821982" y="1966158"/>
            <a:ext cx="2175525" cy="838551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1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Start from forest holding all vertices and no edges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all edges, ordered by weight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 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314" name="Google Shape;314;p1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#1</a:t>
            </a:r>
            <a:endParaRPr/>
          </a:p>
        </p:txBody>
      </p:sp>
      <p:grpSp>
        <p:nvGrpSpPr>
          <p:cNvPr id="315" name="Google Shape;315;p10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16" name="Google Shape;316;p1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17" name="Google Shape;317;p10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18" name="Google Shape;318;p1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319" name="Google Shape;319;p10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320" name="Google Shape;320;p1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21" name="Google Shape;321;p1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22" name="Google Shape;322;p1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323" name="Google Shape;323;p10"/>
            <p:cNvCxnSpPr>
              <a:stCxn id="324" idx="7"/>
              <a:endCxn id="325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6" name="Google Shape;326;p10"/>
            <p:cNvCxnSpPr>
              <a:stCxn id="324" idx="0"/>
              <a:endCxn id="327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28" name="Google Shape;328;p10"/>
            <p:cNvCxnSpPr>
              <a:stCxn id="329" idx="0"/>
              <a:endCxn id="325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30" name="Google Shape;330;p10"/>
            <p:cNvCxnSpPr>
              <a:stCxn id="324" idx="2"/>
              <a:endCxn id="331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32" name="Google Shape;332;p10"/>
            <p:cNvCxnSpPr>
              <a:stCxn id="324" idx="1"/>
              <a:endCxn id="333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34" name="Google Shape;334;p10"/>
            <p:cNvCxnSpPr>
              <a:stCxn id="327" idx="6"/>
              <a:endCxn id="325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35" name="Google Shape;335;p10"/>
            <p:cNvCxnSpPr>
              <a:stCxn id="331" idx="0"/>
              <a:endCxn id="333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36" name="Google Shape;336;p10"/>
            <p:cNvCxnSpPr>
              <a:stCxn id="333" idx="6"/>
              <a:endCxn id="327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333" name="Google Shape;333;p10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338" name="Google Shape;338;p10"/>
            <p:cNvCxnSpPr>
              <a:stCxn id="339" idx="6"/>
              <a:endCxn id="340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341" name="Google Shape;341;p10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342" name="Google Shape;342;p10"/>
            <p:cNvCxnSpPr>
              <a:stCxn id="339" idx="7"/>
              <a:endCxn id="343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344" name="Google Shape;344;p10"/>
            <p:cNvCxnSpPr>
              <a:stCxn id="340" idx="1"/>
              <a:endCxn id="343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345" name="Google Shape;345;p10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1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BD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2</a:t>
            </a:r>
            <a:endParaRPr b="1" sz="3200">
              <a:solidFill>
                <a:srgbClr val="F3CC5F"/>
              </a:solidFill>
            </a:endParaRPr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BD</a:t>
            </a:r>
            <a:r>
              <a:rPr lang="en-US" sz="3000"/>
              <a:t> 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353" name="Google Shape;353;p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#2</a:t>
            </a:r>
            <a:endParaRPr/>
          </a:p>
        </p:txBody>
      </p:sp>
      <p:grpSp>
        <p:nvGrpSpPr>
          <p:cNvPr id="354" name="Google Shape;354;p11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55" name="Google Shape;355;p11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56" name="Google Shape;356;p11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57" name="Google Shape;357;p11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358" name="Google Shape;358;p11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359" name="Google Shape;359;p1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60" name="Google Shape;360;p11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61" name="Google Shape;361;p11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362" name="Google Shape;362;p11"/>
            <p:cNvCxnSpPr>
              <a:stCxn id="363" idx="7"/>
              <a:endCxn id="364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65" name="Google Shape;365;p11"/>
            <p:cNvCxnSpPr>
              <a:stCxn id="363" idx="0"/>
              <a:endCxn id="366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67" name="Google Shape;367;p11"/>
            <p:cNvCxnSpPr>
              <a:stCxn id="368" idx="0"/>
              <a:endCxn id="364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69" name="Google Shape;369;p11"/>
            <p:cNvCxnSpPr>
              <a:stCxn id="363" idx="2"/>
              <a:endCxn id="370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1" name="Google Shape;371;p11"/>
            <p:cNvCxnSpPr>
              <a:stCxn id="363" idx="1"/>
              <a:endCxn id="372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3" name="Google Shape;373;p11"/>
            <p:cNvCxnSpPr>
              <a:stCxn id="366" idx="6"/>
              <a:endCxn id="364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4" name="Google Shape;374;p11"/>
            <p:cNvCxnSpPr>
              <a:stCxn id="370" idx="0"/>
              <a:endCxn id="372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375" name="Google Shape;375;p11"/>
            <p:cNvCxnSpPr>
              <a:stCxn id="372" idx="6"/>
              <a:endCxn id="366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372" name="Google Shape;372;p11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76" name="Google Shape;376;p11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377" name="Google Shape;377;p11"/>
            <p:cNvCxnSpPr>
              <a:stCxn id="378" idx="6"/>
              <a:endCxn id="379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380" name="Google Shape;380;p11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381" name="Google Shape;381;p11"/>
            <p:cNvCxnSpPr>
              <a:stCxn id="378" idx="7"/>
              <a:endCxn id="382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383" name="Google Shape;383;p11"/>
            <p:cNvCxnSpPr>
              <a:stCxn id="379" idx="1"/>
              <a:endCxn id="382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384" name="Google Shape;384;p11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85" name="Google Shape;385;p1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2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1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AB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4</a:t>
            </a:r>
            <a:endParaRPr b="1" sz="3200">
              <a:solidFill>
                <a:srgbClr val="F3CC5F"/>
              </a:solidFill>
            </a:endParaRPr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AB</a:t>
            </a:r>
            <a:r>
              <a:rPr lang="en-US" sz="3000"/>
              <a:t> 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392" name="Google Shape;392;p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#3</a:t>
            </a:r>
            <a:endParaRPr/>
          </a:p>
        </p:txBody>
      </p:sp>
      <p:grpSp>
        <p:nvGrpSpPr>
          <p:cNvPr id="393" name="Google Shape;393;p12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394" name="Google Shape;394;p12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95" name="Google Shape;395;p12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96" name="Google Shape;396;p12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397" name="Google Shape;397;p12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398" name="Google Shape;398;p12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99" name="Google Shape;399;p12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00" name="Google Shape;400;p12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401" name="Google Shape;401;p12"/>
            <p:cNvCxnSpPr>
              <a:stCxn id="402" idx="7"/>
              <a:endCxn id="403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04" name="Google Shape;404;p12"/>
            <p:cNvCxnSpPr>
              <a:stCxn id="402" idx="0"/>
              <a:endCxn id="405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06" name="Google Shape;406;p12"/>
            <p:cNvCxnSpPr>
              <a:stCxn id="407" idx="0"/>
              <a:endCxn id="403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08" name="Google Shape;408;p12"/>
            <p:cNvCxnSpPr>
              <a:stCxn id="402" idx="2"/>
              <a:endCxn id="409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10" name="Google Shape;410;p12"/>
            <p:cNvCxnSpPr>
              <a:stCxn id="402" idx="1"/>
              <a:endCxn id="411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12" name="Google Shape;412;p12"/>
            <p:cNvCxnSpPr>
              <a:stCxn id="405" idx="6"/>
              <a:endCxn id="403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13" name="Google Shape;413;p12"/>
            <p:cNvCxnSpPr>
              <a:stCxn id="409" idx="0"/>
              <a:endCxn id="411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14" name="Google Shape;414;p12"/>
            <p:cNvCxnSpPr>
              <a:stCxn id="411" idx="6"/>
              <a:endCxn id="405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411" name="Google Shape;411;p12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405" name="Google Shape;405;p12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402" name="Google Shape;402;p12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407" name="Google Shape;407;p12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416" name="Google Shape;416;p12"/>
            <p:cNvCxnSpPr>
              <a:stCxn id="417" idx="6"/>
              <a:endCxn id="418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419" name="Google Shape;419;p12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420" name="Google Shape;420;p12"/>
            <p:cNvCxnSpPr>
              <a:stCxn id="417" idx="7"/>
              <a:endCxn id="421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422" name="Google Shape;422;p12"/>
            <p:cNvCxnSpPr>
              <a:stCxn id="418" idx="1"/>
              <a:endCxn id="421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423" name="Google Shape;423;p12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1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AC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5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AC </a:t>
            </a:r>
            <a:r>
              <a:rPr lang="en-US" sz="3000"/>
              <a:t>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431" name="Google Shape;431;p1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#4</a:t>
            </a:r>
            <a:endParaRPr/>
          </a:p>
        </p:txBody>
      </p:sp>
      <p:grpSp>
        <p:nvGrpSpPr>
          <p:cNvPr id="432" name="Google Shape;432;p13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433" name="Google Shape;433;p13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434" name="Google Shape;434;p13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435" name="Google Shape;435;p13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436" name="Google Shape;436;p13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437" name="Google Shape;437;p13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438" name="Google Shape;438;p13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39" name="Google Shape;439;p13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440" name="Google Shape;440;p13"/>
            <p:cNvCxnSpPr>
              <a:stCxn id="441" idx="7"/>
              <a:endCxn id="442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43" name="Google Shape;443;p13"/>
            <p:cNvCxnSpPr>
              <a:stCxn id="441" idx="0"/>
              <a:endCxn id="444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45" name="Google Shape;445;p13"/>
            <p:cNvCxnSpPr>
              <a:stCxn id="446" idx="0"/>
              <a:endCxn id="442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47" name="Google Shape;447;p13"/>
            <p:cNvCxnSpPr>
              <a:stCxn id="441" idx="2"/>
              <a:endCxn id="448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49" name="Google Shape;449;p13"/>
            <p:cNvCxnSpPr>
              <a:stCxn id="441" idx="1"/>
              <a:endCxn id="450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51" name="Google Shape;451;p13"/>
            <p:cNvCxnSpPr>
              <a:stCxn id="444" idx="6"/>
              <a:endCxn id="442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52" name="Google Shape;452;p13"/>
            <p:cNvCxnSpPr>
              <a:stCxn id="448" idx="0"/>
              <a:endCxn id="450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53" name="Google Shape;453;p13"/>
            <p:cNvCxnSpPr>
              <a:stCxn id="450" idx="6"/>
              <a:endCxn id="444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0" name="Google Shape;450;p13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54" name="Google Shape;454;p13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455" name="Google Shape;455;p13"/>
            <p:cNvCxnSpPr>
              <a:stCxn id="456" idx="6"/>
              <a:endCxn id="457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458" name="Google Shape;458;p13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459" name="Google Shape;459;p13"/>
            <p:cNvCxnSpPr>
              <a:stCxn id="456" idx="7"/>
              <a:endCxn id="460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461" name="Google Shape;461;p13"/>
            <p:cNvCxnSpPr>
              <a:stCxn id="457" idx="1"/>
              <a:endCxn id="460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462" name="Google Shape;462;p13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463" name="Google Shape;463;p13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1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CE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7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CE </a:t>
            </a:r>
            <a:r>
              <a:rPr lang="en-US" sz="3000"/>
              <a:t>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470" name="Google Shape;470;p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#5</a:t>
            </a:r>
            <a:endParaRPr/>
          </a:p>
        </p:txBody>
      </p:sp>
      <p:grpSp>
        <p:nvGrpSpPr>
          <p:cNvPr id="471" name="Google Shape;471;p14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472" name="Google Shape;472;p14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473" name="Google Shape;473;p14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474" name="Google Shape;474;p14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475" name="Google Shape;475;p14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476" name="Google Shape;476;p14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477" name="Google Shape;477;p14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78" name="Google Shape;478;p14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479" name="Google Shape;479;p14"/>
            <p:cNvCxnSpPr>
              <a:stCxn id="480" idx="7"/>
              <a:endCxn id="481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82" name="Google Shape;482;p14"/>
            <p:cNvCxnSpPr>
              <a:stCxn id="480" idx="0"/>
              <a:endCxn id="483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84" name="Google Shape;484;p14"/>
            <p:cNvCxnSpPr>
              <a:stCxn id="485" idx="0"/>
              <a:endCxn id="481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86" name="Google Shape;486;p14"/>
            <p:cNvCxnSpPr>
              <a:stCxn id="480" idx="2"/>
              <a:endCxn id="487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88" name="Google Shape;488;p14"/>
            <p:cNvCxnSpPr>
              <a:stCxn id="480" idx="1"/>
              <a:endCxn id="489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90" name="Google Shape;490;p14"/>
            <p:cNvCxnSpPr>
              <a:stCxn id="483" idx="6"/>
              <a:endCxn id="481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14"/>
            <p:cNvCxnSpPr>
              <a:stCxn id="487" idx="0"/>
              <a:endCxn id="489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492" name="Google Shape;492;p14"/>
            <p:cNvCxnSpPr>
              <a:stCxn id="489" idx="6"/>
              <a:endCxn id="483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9" name="Google Shape;489;p14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93" name="Google Shape;493;p14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494" name="Google Shape;494;p14"/>
            <p:cNvCxnSpPr>
              <a:stCxn id="495" idx="6"/>
              <a:endCxn id="496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497" name="Google Shape;497;p14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498" name="Google Shape;498;p14"/>
            <p:cNvCxnSpPr>
              <a:stCxn id="495" idx="7"/>
              <a:endCxn id="499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500" name="Google Shape;500;p14"/>
            <p:cNvCxnSpPr>
              <a:stCxn id="496" idx="1"/>
              <a:endCxn id="499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501" name="Google Shape;501;p14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02" name="Google Shape;502;p14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1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HI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7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CE </a:t>
            </a:r>
            <a:r>
              <a:rPr lang="en-US" sz="3000"/>
              <a:t>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DE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509" name="Google Shape;509;p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#6</a:t>
            </a:r>
            <a:endParaRPr/>
          </a:p>
        </p:txBody>
      </p:sp>
      <p:grpSp>
        <p:nvGrpSpPr>
          <p:cNvPr id="510" name="Google Shape;510;p15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511" name="Google Shape;511;p15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512" name="Google Shape;512;p15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513" name="Google Shape;513;p15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514" name="Google Shape;514;p15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515" name="Google Shape;515;p15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16" name="Google Shape;516;p15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517" name="Google Shape;517;p15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518" name="Google Shape;518;p15"/>
            <p:cNvCxnSpPr>
              <a:stCxn id="519" idx="7"/>
              <a:endCxn id="520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21" name="Google Shape;521;p15"/>
            <p:cNvCxnSpPr>
              <a:stCxn id="519" idx="0"/>
              <a:endCxn id="522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23" name="Google Shape;523;p15"/>
            <p:cNvCxnSpPr>
              <a:stCxn id="524" idx="0"/>
              <a:endCxn id="520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25" name="Google Shape;525;p15"/>
            <p:cNvCxnSpPr>
              <a:stCxn id="519" idx="2"/>
              <a:endCxn id="526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27" name="Google Shape;527;p15"/>
            <p:cNvCxnSpPr>
              <a:stCxn id="519" idx="1"/>
              <a:endCxn id="528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29" name="Google Shape;529;p15"/>
            <p:cNvCxnSpPr>
              <a:stCxn id="522" idx="6"/>
              <a:endCxn id="520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15"/>
            <p:cNvCxnSpPr>
              <a:stCxn id="526" idx="0"/>
              <a:endCxn id="528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31" name="Google Shape;531;p15"/>
            <p:cNvCxnSpPr>
              <a:stCxn id="528" idx="6"/>
              <a:endCxn id="522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8" name="Google Shape;528;p15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532" name="Google Shape;532;p15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533" name="Google Shape;533;p15"/>
            <p:cNvCxnSpPr>
              <a:stCxn id="534" idx="6"/>
              <a:endCxn id="535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536" name="Google Shape;536;p15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537" name="Google Shape;537;p15"/>
            <p:cNvCxnSpPr>
              <a:stCxn id="534" idx="7"/>
              <a:endCxn id="538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539" name="Google Shape;539;p15"/>
            <p:cNvCxnSpPr>
              <a:stCxn id="535" idx="1"/>
              <a:endCxn id="538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0" name="Google Shape;540;p15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41" name="Google Shape;541;p15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6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1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DE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8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DE </a:t>
            </a:r>
            <a:r>
              <a:rPr lang="en-US" sz="3000"/>
              <a:t>causes a cycle (connects the same tree) 🡪 skip it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8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548" name="Google Shape;548;p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#7</a:t>
            </a:r>
            <a:endParaRPr/>
          </a:p>
        </p:txBody>
      </p:sp>
      <p:grpSp>
        <p:nvGrpSpPr>
          <p:cNvPr id="549" name="Google Shape;549;p16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550" name="Google Shape;550;p16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551" name="Google Shape;551;p16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552" name="Google Shape;552;p16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553" name="Google Shape;553;p16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554" name="Google Shape;554;p16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55" name="Google Shape;555;p16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556" name="Google Shape;556;p16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557" name="Google Shape;557;p16"/>
            <p:cNvCxnSpPr>
              <a:stCxn id="558" idx="7"/>
              <a:endCxn id="559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60" name="Google Shape;560;p16"/>
            <p:cNvCxnSpPr>
              <a:stCxn id="558" idx="0"/>
              <a:endCxn id="561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62" name="Google Shape;562;p16"/>
            <p:cNvCxnSpPr>
              <a:stCxn id="563" idx="0"/>
              <a:endCxn id="559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64" name="Google Shape;564;p16"/>
            <p:cNvCxnSpPr>
              <a:stCxn id="558" idx="2"/>
              <a:endCxn id="565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66" name="Google Shape;566;p16"/>
            <p:cNvCxnSpPr>
              <a:stCxn id="558" idx="1"/>
              <a:endCxn id="567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68" name="Google Shape;568;p16"/>
            <p:cNvCxnSpPr>
              <a:stCxn id="561" idx="6"/>
              <a:endCxn id="559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16"/>
            <p:cNvCxnSpPr>
              <a:stCxn id="565" idx="0"/>
              <a:endCxn id="567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70" name="Google Shape;570;p16"/>
            <p:cNvCxnSpPr>
              <a:stCxn id="567" idx="6"/>
              <a:endCxn id="561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7" name="Google Shape;567;p16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571" name="Google Shape;571;p16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572" name="Google Shape;572;p16"/>
            <p:cNvCxnSpPr>
              <a:stCxn id="573" idx="6"/>
              <a:endCxn id="574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575" name="Google Shape;575;p16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576" name="Google Shape;576;p16"/>
            <p:cNvCxnSpPr>
              <a:stCxn id="573" idx="7"/>
              <a:endCxn id="577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578" name="Google Shape;578;p16"/>
            <p:cNvCxnSpPr>
              <a:stCxn id="574" idx="1"/>
              <a:endCxn id="577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9" name="Google Shape;579;p16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80" name="Google Shape;580;p16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7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6" name="Google Shape;586;p1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GH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8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GH </a:t>
            </a:r>
            <a:r>
              <a:rPr lang="en-US" sz="3000"/>
              <a:t>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AD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9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587" name="Google Shape;587;p1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#8</a:t>
            </a:r>
            <a:endParaRPr/>
          </a:p>
        </p:txBody>
      </p:sp>
      <p:grpSp>
        <p:nvGrpSpPr>
          <p:cNvPr id="588" name="Google Shape;588;p17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589" name="Google Shape;589;p17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590" name="Google Shape;590;p17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591" name="Google Shape;591;p17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592" name="Google Shape;592;p17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593" name="Google Shape;593;p1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594" name="Google Shape;594;p17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595" name="Google Shape;595;p17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596" name="Google Shape;596;p17"/>
            <p:cNvCxnSpPr>
              <a:stCxn id="597" idx="7"/>
              <a:endCxn id="598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599" name="Google Shape;599;p17"/>
            <p:cNvCxnSpPr>
              <a:stCxn id="597" idx="0"/>
              <a:endCxn id="600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1" name="Google Shape;601;p17"/>
            <p:cNvCxnSpPr>
              <a:stCxn id="602" idx="0"/>
              <a:endCxn id="598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3" name="Google Shape;603;p17"/>
            <p:cNvCxnSpPr>
              <a:stCxn id="597" idx="2"/>
              <a:endCxn id="604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5" name="Google Shape;605;p17"/>
            <p:cNvCxnSpPr>
              <a:stCxn id="597" idx="1"/>
              <a:endCxn id="606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7" name="Google Shape;607;p17"/>
            <p:cNvCxnSpPr>
              <a:stCxn id="600" idx="6"/>
              <a:endCxn id="598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17"/>
            <p:cNvCxnSpPr>
              <a:stCxn id="604" idx="0"/>
              <a:endCxn id="606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09" name="Google Shape;609;p17"/>
            <p:cNvCxnSpPr>
              <a:stCxn id="606" idx="6"/>
              <a:endCxn id="600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6" name="Google Shape;606;p17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610" name="Google Shape;610;p17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611" name="Google Shape;611;p17"/>
            <p:cNvCxnSpPr>
              <a:stCxn id="612" idx="6"/>
              <a:endCxn id="613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614" name="Google Shape;614;p1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615" name="Google Shape;615;p17"/>
            <p:cNvCxnSpPr>
              <a:stCxn id="612" idx="7"/>
              <a:endCxn id="616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17"/>
            <p:cNvCxnSpPr>
              <a:stCxn id="613" idx="1"/>
              <a:endCxn id="616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8" name="Google Shape;618;p17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619" name="Google Shape;619;p17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1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AD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9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AD </a:t>
            </a:r>
            <a:r>
              <a:rPr lang="en-US" sz="3000"/>
              <a:t>causes a cycle (connects the same tree) 🡪 skip it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GI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10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626" name="Google Shape;626;p1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#9</a:t>
            </a:r>
            <a:endParaRPr/>
          </a:p>
        </p:txBody>
      </p:sp>
      <p:grpSp>
        <p:nvGrpSpPr>
          <p:cNvPr id="627" name="Google Shape;627;p18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628" name="Google Shape;628;p18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629" name="Google Shape;629;p18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630" name="Google Shape;630;p18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631" name="Google Shape;631;p18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32" name="Google Shape;632;p18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633" name="Google Shape;633;p18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34" name="Google Shape;634;p18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35" name="Google Shape;635;p18"/>
            <p:cNvCxnSpPr>
              <a:stCxn id="636" idx="7"/>
              <a:endCxn id="637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38" name="Google Shape;638;p18"/>
            <p:cNvCxnSpPr>
              <a:stCxn id="636" idx="0"/>
              <a:endCxn id="639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0" name="Google Shape;640;p18"/>
            <p:cNvCxnSpPr>
              <a:stCxn id="641" idx="0"/>
              <a:endCxn id="637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2" name="Google Shape;642;p18"/>
            <p:cNvCxnSpPr>
              <a:stCxn id="636" idx="2"/>
              <a:endCxn id="643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4" name="Google Shape;644;p18"/>
            <p:cNvCxnSpPr>
              <a:stCxn id="636" idx="1"/>
              <a:endCxn id="645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6" name="Google Shape;646;p18"/>
            <p:cNvCxnSpPr>
              <a:stCxn id="639" idx="6"/>
              <a:endCxn id="637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8"/>
            <p:cNvCxnSpPr>
              <a:stCxn id="643" idx="0"/>
              <a:endCxn id="645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48" name="Google Shape;648;p18"/>
            <p:cNvCxnSpPr>
              <a:stCxn id="645" idx="6"/>
              <a:endCxn id="639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5" name="Google Shape;645;p18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649" name="Google Shape;649;p18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650" name="Google Shape;650;p18"/>
            <p:cNvCxnSpPr>
              <a:stCxn id="651" idx="6"/>
              <a:endCxn id="652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653" name="Google Shape;653;p18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654" name="Google Shape;654;p18"/>
            <p:cNvCxnSpPr>
              <a:stCxn id="651" idx="7"/>
              <a:endCxn id="655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18"/>
            <p:cNvCxnSpPr>
              <a:stCxn id="652" idx="1"/>
              <a:endCxn id="655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7" name="Google Shape;657;p18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658" name="Google Shape;658;p18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9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4" name="Google Shape;664;p1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GI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10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GI </a:t>
            </a:r>
            <a:r>
              <a:rPr lang="en-US" sz="3000"/>
              <a:t>causes a cycle (connects the same tree) 🡪 skip it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665" name="Google Shape;665;p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#10</a:t>
            </a:r>
            <a:endParaRPr/>
          </a:p>
        </p:txBody>
      </p:sp>
      <p:grpSp>
        <p:nvGrpSpPr>
          <p:cNvPr id="666" name="Google Shape;666;p19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667" name="Google Shape;667;p19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668" name="Google Shape;668;p19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669" name="Google Shape;669;p19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670" name="Google Shape;670;p19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71" name="Google Shape;671;p19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672" name="Google Shape;672;p19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73" name="Google Shape;673;p19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74" name="Google Shape;674;p19"/>
            <p:cNvCxnSpPr>
              <a:stCxn id="675" idx="7"/>
              <a:endCxn id="676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7" name="Google Shape;677;p19"/>
            <p:cNvCxnSpPr>
              <a:stCxn id="675" idx="0"/>
              <a:endCxn id="678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79" name="Google Shape;679;p19"/>
            <p:cNvCxnSpPr>
              <a:stCxn id="680" idx="0"/>
              <a:endCxn id="676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81" name="Google Shape;681;p19"/>
            <p:cNvCxnSpPr>
              <a:stCxn id="675" idx="2"/>
              <a:endCxn id="682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83" name="Google Shape;683;p19"/>
            <p:cNvCxnSpPr>
              <a:stCxn id="675" idx="1"/>
              <a:endCxn id="684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85" name="Google Shape;685;p19"/>
            <p:cNvCxnSpPr>
              <a:stCxn id="678" idx="6"/>
              <a:endCxn id="676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19"/>
            <p:cNvCxnSpPr>
              <a:stCxn id="682" idx="0"/>
              <a:endCxn id="684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687" name="Google Shape;687;p19"/>
            <p:cNvCxnSpPr>
              <a:stCxn id="684" idx="6"/>
              <a:endCxn id="678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4" name="Google Shape;684;p19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688" name="Google Shape;688;p19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689" name="Google Shape;689;p19"/>
            <p:cNvCxnSpPr>
              <a:stCxn id="690" idx="6"/>
              <a:endCxn id="691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692" name="Google Shape;692;p19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693" name="Google Shape;693;p19"/>
            <p:cNvCxnSpPr>
              <a:stCxn id="690" idx="7"/>
              <a:endCxn id="694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19"/>
            <p:cNvCxnSpPr>
              <a:stCxn id="691" idx="1"/>
              <a:endCxn id="694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6" name="Google Shape;696;p19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697" name="Google Shape;697;p19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pic>
        <p:nvPicPr>
          <p:cNvPr id="75" name="Google Shape;75;p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12" y="2209800"/>
            <a:ext cx="4748998" cy="267200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7812" y="2209800"/>
            <a:ext cx="4748998" cy="2672008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3" name="Google Shape;703;p2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EF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12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EF </a:t>
            </a:r>
            <a:r>
              <a:rPr lang="en-US" sz="3000"/>
              <a:t>connects different trees 🡪 add it to the forest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CD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20</a:t>
            </a:r>
            <a:r>
              <a:rPr lang="en-US" sz="3200"/>
              <a:t>}</a:t>
            </a:r>
            <a:endParaRPr/>
          </a:p>
        </p:txBody>
      </p:sp>
      <p:sp>
        <p:nvSpPr>
          <p:cNvPr id="704" name="Google Shape;704;p2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#11</a:t>
            </a:r>
            <a:endParaRPr/>
          </a:p>
        </p:txBody>
      </p:sp>
      <p:grpSp>
        <p:nvGrpSpPr>
          <p:cNvPr id="705" name="Google Shape;705;p20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706" name="Google Shape;706;p20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707" name="Google Shape;707;p20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708" name="Google Shape;708;p2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709" name="Google Shape;709;p20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10" name="Google Shape;710;p2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711" name="Google Shape;711;p20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12" name="Google Shape;712;p2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13" name="Google Shape;713;p20"/>
            <p:cNvCxnSpPr>
              <a:stCxn id="714" idx="7"/>
              <a:endCxn id="715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6" name="Google Shape;716;p20"/>
            <p:cNvCxnSpPr>
              <a:stCxn id="714" idx="0"/>
              <a:endCxn id="717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18" name="Google Shape;718;p20"/>
            <p:cNvCxnSpPr>
              <a:stCxn id="719" idx="0"/>
              <a:endCxn id="715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0" name="Google Shape;720;p20"/>
            <p:cNvCxnSpPr>
              <a:stCxn id="714" idx="2"/>
              <a:endCxn id="721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22" name="Google Shape;722;p20"/>
            <p:cNvCxnSpPr>
              <a:stCxn id="714" idx="1"/>
              <a:endCxn id="723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24" name="Google Shape;724;p20"/>
            <p:cNvCxnSpPr>
              <a:stCxn id="717" idx="6"/>
              <a:endCxn id="715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5" name="Google Shape;725;p20"/>
            <p:cNvCxnSpPr>
              <a:stCxn id="721" idx="0"/>
              <a:endCxn id="723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26" name="Google Shape;726;p20"/>
            <p:cNvCxnSpPr>
              <a:stCxn id="723" idx="6"/>
              <a:endCxn id="717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3" name="Google Shape;723;p20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727" name="Google Shape;727;p2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728" name="Google Shape;728;p20"/>
            <p:cNvCxnSpPr>
              <a:stCxn id="729" idx="6"/>
              <a:endCxn id="730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731" name="Google Shape;731;p20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732" name="Google Shape;732;p20"/>
            <p:cNvCxnSpPr>
              <a:stCxn id="729" idx="7"/>
              <a:endCxn id="733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4" name="Google Shape;734;p20"/>
            <p:cNvCxnSpPr>
              <a:stCxn id="730" idx="1"/>
              <a:endCxn id="733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5" name="Google Shape;735;p20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736" name="Google Shape;736;p2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1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2" name="Google Shape;742;p2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Take the smallest edge </a:t>
            </a:r>
            <a:r>
              <a:rPr b="1" lang="en-US" sz="3200">
                <a:solidFill>
                  <a:srgbClr val="F3CC5F"/>
                </a:solidFill>
              </a:rPr>
              <a:t>CD </a:t>
            </a:r>
            <a:r>
              <a:rPr lang="en-US" sz="3200"/>
              <a:t>= </a:t>
            </a:r>
            <a:r>
              <a:rPr lang="en-US" sz="3200">
                <a:solidFill>
                  <a:srgbClr val="F3CC5F"/>
                </a:solidFill>
              </a:rPr>
              <a:t>20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 edge </a:t>
            </a:r>
            <a:r>
              <a:rPr b="1" lang="en-US" sz="3000">
                <a:solidFill>
                  <a:srgbClr val="F3CC5F"/>
                </a:solidFill>
              </a:rPr>
              <a:t>CD </a:t>
            </a:r>
            <a:r>
              <a:rPr lang="en-US" sz="3000"/>
              <a:t>causes a cycle (connects the same tree) 🡪 skip it</a:t>
            </a:r>
            <a:endParaRPr sz="30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F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BD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2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AB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4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AC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5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CE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HI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GH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7</a:t>
            </a:r>
            <a:r>
              <a:rPr lang="en-US" sz="3200"/>
              <a:t>, </a:t>
            </a:r>
            <a:r>
              <a:rPr b="1" lang="en-US" sz="3200">
                <a:solidFill>
                  <a:srgbClr val="F3CC5F"/>
                </a:solidFill>
              </a:rPr>
              <a:t>EF</a:t>
            </a:r>
            <a:r>
              <a:rPr lang="en-US" sz="3200"/>
              <a:t>=</a:t>
            </a:r>
            <a:r>
              <a:rPr lang="en-US" sz="3200">
                <a:solidFill>
                  <a:srgbClr val="F3CC5F"/>
                </a:solidFill>
              </a:rPr>
              <a:t>12</a:t>
            </a:r>
            <a:r>
              <a:rPr lang="en-US" sz="3200"/>
              <a:t>}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S</a:t>
            </a:r>
            <a:r>
              <a:rPr lang="en-US" sz="3200"/>
              <a:t> = {</a:t>
            </a:r>
            <a:r>
              <a:rPr b="1" lang="en-US" sz="3200">
                <a:solidFill>
                  <a:srgbClr val="F3CC5F"/>
                </a:solidFill>
              </a:rPr>
              <a:t> </a:t>
            </a:r>
            <a:r>
              <a:rPr lang="en-US" sz="3200"/>
              <a:t>} 🡪 stop the algorithm</a:t>
            </a:r>
            <a:endParaRPr sz="3200"/>
          </a:p>
        </p:txBody>
      </p:sp>
      <p:sp>
        <p:nvSpPr>
          <p:cNvPr id="743" name="Google Shape;743;p2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Step #12</a:t>
            </a:r>
            <a:endParaRPr/>
          </a:p>
        </p:txBody>
      </p:sp>
      <p:grpSp>
        <p:nvGrpSpPr>
          <p:cNvPr id="744" name="Google Shape;744;p21"/>
          <p:cNvGrpSpPr/>
          <p:nvPr/>
        </p:nvGrpSpPr>
        <p:grpSpPr>
          <a:xfrm>
            <a:off x="3126233" y="4385647"/>
            <a:ext cx="5946829" cy="1938953"/>
            <a:chOff x="3898409" y="3755315"/>
            <a:chExt cx="5946829" cy="1938953"/>
          </a:xfrm>
        </p:grpSpPr>
        <p:sp>
          <p:nvSpPr>
            <p:cNvPr id="745" name="Google Shape;745;p21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746" name="Google Shape;746;p21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747" name="Google Shape;747;p21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748" name="Google Shape;748;p21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49" name="Google Shape;749;p2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750" name="Google Shape;750;p21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51" name="Google Shape;751;p21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52" name="Google Shape;752;p21"/>
            <p:cNvCxnSpPr>
              <a:stCxn id="753" idx="7"/>
              <a:endCxn id="754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5" name="Google Shape;755;p21"/>
            <p:cNvCxnSpPr>
              <a:stCxn id="753" idx="0"/>
              <a:endCxn id="756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57" name="Google Shape;757;p21"/>
            <p:cNvCxnSpPr>
              <a:stCxn id="758" idx="0"/>
              <a:endCxn id="754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21"/>
            <p:cNvCxnSpPr>
              <a:stCxn id="753" idx="2"/>
              <a:endCxn id="760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61" name="Google Shape;761;p21"/>
            <p:cNvCxnSpPr>
              <a:stCxn id="753" idx="1"/>
              <a:endCxn id="762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63" name="Google Shape;763;p21"/>
            <p:cNvCxnSpPr>
              <a:stCxn id="756" idx="6"/>
              <a:endCxn id="754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21"/>
            <p:cNvCxnSpPr>
              <a:stCxn id="760" idx="0"/>
              <a:endCxn id="762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765" name="Google Shape;765;p21"/>
            <p:cNvCxnSpPr>
              <a:stCxn id="762" idx="6"/>
              <a:endCxn id="756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2" name="Google Shape;762;p21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766" name="Google Shape;766;p21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767" name="Google Shape;767;p21"/>
            <p:cNvCxnSpPr>
              <a:stCxn id="768" idx="6"/>
              <a:endCxn id="769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770" name="Google Shape;770;p21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771" name="Google Shape;771;p21"/>
            <p:cNvCxnSpPr>
              <a:stCxn id="768" idx="7"/>
              <a:endCxn id="772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21"/>
            <p:cNvCxnSpPr>
              <a:stCxn id="769" idx="1"/>
              <a:endCxn id="772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4" name="Google Shape;774;p21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775" name="Google Shape;775;p2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 – Pseudo Code</a:t>
            </a:r>
            <a:endParaRPr/>
          </a:p>
        </p:txBody>
      </p:sp>
      <p:sp>
        <p:nvSpPr>
          <p:cNvPr id="782" name="Google Shape;782;p22"/>
          <p:cNvSpPr/>
          <p:nvPr/>
        </p:nvSpPr>
        <p:spPr>
          <a:xfrm>
            <a:off x="633454" y="1278553"/>
            <a:ext cx="10932958" cy="5047536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foreach v ∈ graph edges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parent[v] = v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foreach edge {u, v} ordered by weight(u, v)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rootU = FindRoot(u)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rootV = FindRoot[v]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rootU ≠ rootV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print edge {u, v}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parent[rootU] = rootV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FindRoot(node)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(parent[node] ≠ 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node = parent[node]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return node</a:t>
            </a:r>
            <a:endParaRPr/>
          </a:p>
        </p:txBody>
      </p:sp>
      <p:sp>
        <p:nvSpPr>
          <p:cNvPr id="783" name="Google Shape;783;p22"/>
          <p:cNvSpPr txBox="1"/>
          <p:nvPr/>
        </p:nvSpPr>
        <p:spPr>
          <a:xfrm>
            <a:off x="7085012" y="1342073"/>
            <a:ext cx="45327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complexity: 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O(|</a:t>
            </a:r>
            <a:r>
              <a:rPr i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| * log* |</a:t>
            </a:r>
            <a:r>
              <a:rPr i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|)</a:t>
            </a:r>
            <a:endParaRPr/>
          </a:p>
        </p:txBody>
      </p:sp>
      <p:sp>
        <p:nvSpPr>
          <p:cNvPr id="784" name="Google Shape;784;p22"/>
          <p:cNvSpPr/>
          <p:nvPr/>
        </p:nvSpPr>
        <p:spPr>
          <a:xfrm>
            <a:off x="7008812" y="5710535"/>
            <a:ext cx="44235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 </a:t>
            </a:r>
            <a:r>
              <a:rPr lang="en-US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http://visualgo.net/ufds.html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0" name="Google Shape;790;p2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Disjoint Sets Optimization</a:t>
            </a:r>
            <a:endParaRPr/>
          </a:p>
        </p:txBody>
      </p:sp>
      <p:sp>
        <p:nvSpPr>
          <p:cNvPr id="791" name="Google Shape;791;p23"/>
          <p:cNvSpPr/>
          <p:nvPr/>
        </p:nvSpPr>
        <p:spPr>
          <a:xfrm>
            <a:off x="633454" y="1354753"/>
            <a:ext cx="10932958" cy="4893647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FindRoot(node)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root = node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(parent[root] ≠ root)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root = parent[root]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// Optimize the path to root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// Attach each path node directly to the root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(node != root)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var oldParent = parent[node]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parent[node] = root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node = oldParent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return root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4"/>
          <p:cNvSpPr txBox="1"/>
          <p:nvPr>
            <p:ph idx="4294967295" type="ctrTitle"/>
          </p:nvPr>
        </p:nvSpPr>
        <p:spPr>
          <a:xfrm>
            <a:off x="912813" y="472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Kruskal's Algorithm</a:t>
            </a:r>
            <a:endParaRPr/>
          </a:p>
        </p:txBody>
      </p:sp>
      <p:sp>
        <p:nvSpPr>
          <p:cNvPr id="797" name="Google Shape;797;p24"/>
          <p:cNvSpPr txBox="1"/>
          <p:nvPr>
            <p:ph idx="4294967295" type="subTitle"/>
          </p:nvPr>
        </p:nvSpPr>
        <p:spPr>
          <a:xfrm>
            <a:off x="912813" y="56787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/>
          </a:p>
        </p:txBody>
      </p:sp>
      <p:grpSp>
        <p:nvGrpSpPr>
          <p:cNvPr id="798" name="Google Shape;798;p24"/>
          <p:cNvGrpSpPr/>
          <p:nvPr/>
        </p:nvGrpSpPr>
        <p:grpSpPr>
          <a:xfrm>
            <a:off x="3120998" y="2057400"/>
            <a:ext cx="5946829" cy="1938953"/>
            <a:chOff x="3898409" y="3755315"/>
            <a:chExt cx="5946829" cy="1938953"/>
          </a:xfrm>
        </p:grpSpPr>
        <p:sp>
          <p:nvSpPr>
            <p:cNvPr id="799" name="Google Shape;799;p24"/>
            <p:cNvSpPr txBox="1"/>
            <p:nvPr/>
          </p:nvSpPr>
          <p:spPr>
            <a:xfrm>
              <a:off x="3898409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800" name="Google Shape;800;p24"/>
            <p:cNvSpPr txBox="1"/>
            <p:nvPr/>
          </p:nvSpPr>
          <p:spPr>
            <a:xfrm>
              <a:off x="4803596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801" name="Google Shape;801;p24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802" name="Google Shape;802;p24"/>
            <p:cNvSpPr txBox="1"/>
            <p:nvPr/>
          </p:nvSpPr>
          <p:spPr>
            <a:xfrm>
              <a:off x="6986319" y="467554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803" name="Google Shape;803;p24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804" name="Google Shape;804;p24"/>
            <p:cNvSpPr txBox="1"/>
            <p:nvPr/>
          </p:nvSpPr>
          <p:spPr>
            <a:xfrm>
              <a:off x="6236063" y="389110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805" name="Google Shape;805;p24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806" name="Google Shape;806;p24"/>
            <p:cNvCxnSpPr>
              <a:stCxn id="807" idx="7"/>
              <a:endCxn id="808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dot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09" name="Google Shape;809;p24"/>
            <p:cNvCxnSpPr>
              <a:stCxn id="807" idx="0"/>
              <a:endCxn id="810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11" name="Google Shape;811;p24"/>
            <p:cNvCxnSpPr>
              <a:stCxn id="812" idx="0"/>
              <a:endCxn id="808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13" name="Google Shape;813;p24"/>
            <p:cNvCxnSpPr>
              <a:stCxn id="807" idx="2"/>
              <a:endCxn id="814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15" name="Google Shape;815;p24"/>
            <p:cNvCxnSpPr>
              <a:stCxn id="807" idx="1"/>
              <a:endCxn id="816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17" name="Google Shape;817;p24"/>
            <p:cNvCxnSpPr>
              <a:stCxn id="810" idx="6"/>
              <a:endCxn id="808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24"/>
            <p:cNvCxnSpPr>
              <a:stCxn id="814" idx="0"/>
              <a:endCxn id="816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19" name="Google Shape;819;p24"/>
            <p:cNvCxnSpPr>
              <a:stCxn id="816" idx="6"/>
              <a:endCxn id="810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6" name="Google Shape;816;p24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820" name="Google Shape;820;p24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821" name="Google Shape;821;p24"/>
            <p:cNvCxnSpPr>
              <a:stCxn id="822" idx="6"/>
              <a:endCxn id="823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824" name="Google Shape;824;p24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825" name="Google Shape;825;p24"/>
            <p:cNvCxnSpPr>
              <a:stCxn id="822" idx="7"/>
              <a:endCxn id="826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24"/>
            <p:cNvCxnSpPr>
              <a:stCxn id="823" idx="1"/>
              <a:endCxn id="826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8" name="Google Shape;828;p24"/>
            <p:cNvSpPr txBox="1"/>
            <p:nvPr/>
          </p:nvSpPr>
          <p:spPr>
            <a:xfrm>
              <a:off x="8100722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829" name="Google Shape;829;p24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5"/>
          <p:cNvSpPr txBox="1"/>
          <p:nvPr>
            <p:ph idx="4294967295" type="ctrTitle"/>
          </p:nvPr>
        </p:nvSpPr>
        <p:spPr>
          <a:xfrm>
            <a:off x="912813" y="5504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Prim's Algorithm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25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838" name="Google Shape;838;p25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839" name="Google Shape;839;p25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40" name="Google Shape;840;p25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841" name="Google Shape;841;p25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842" name="Google Shape;842;p25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843" name="Google Shape;843;p25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844" name="Google Shape;844;p25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cxnSp>
          <p:nvCxnSpPr>
            <p:cNvPr id="845" name="Google Shape;845;p25"/>
            <p:cNvCxnSpPr>
              <a:stCxn id="846" idx="7"/>
              <a:endCxn id="847" idx="3"/>
            </p:cNvCxnSpPr>
            <p:nvPr/>
          </p:nvCxnSpPr>
          <p:spPr>
            <a:xfrm flipH="1" rot="10800000">
              <a:off x="6379669" y="3733145"/>
              <a:ext cx="862200" cy="6498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48" name="Google Shape;848;p25"/>
            <p:cNvCxnSpPr>
              <a:stCxn id="846" idx="0"/>
              <a:endCxn id="849" idx="4"/>
            </p:cNvCxnSpPr>
            <p:nvPr/>
          </p:nvCxnSpPr>
          <p:spPr>
            <a:xfrm rot="10800000">
              <a:off x="6143792" y="3561134"/>
              <a:ext cx="35400" cy="7401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0" name="Google Shape;850;p25"/>
            <p:cNvCxnSpPr>
              <a:stCxn id="851" idx="0"/>
              <a:endCxn id="847" idx="4"/>
            </p:cNvCxnSpPr>
            <p:nvPr/>
          </p:nvCxnSpPr>
          <p:spPr>
            <a:xfrm rot="10800000">
              <a:off x="7442181" y="3811232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2" name="Google Shape;852;p25"/>
            <p:cNvCxnSpPr>
              <a:stCxn id="846" idx="2"/>
              <a:endCxn id="853" idx="6"/>
            </p:cNvCxnSpPr>
            <p:nvPr/>
          </p:nvCxnSpPr>
          <p:spPr>
            <a:xfrm flipH="1">
              <a:off x="4957874" y="4580214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4" name="Google Shape;854;p25"/>
            <p:cNvCxnSpPr>
              <a:stCxn id="846" idx="1"/>
              <a:endCxn id="855" idx="5"/>
            </p:cNvCxnSpPr>
            <p:nvPr/>
          </p:nvCxnSpPr>
          <p:spPr>
            <a:xfrm rot="10800000">
              <a:off x="4887914" y="3464045"/>
              <a:ext cx="1090800" cy="918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6" name="Google Shape;856;p25"/>
            <p:cNvCxnSpPr>
              <a:stCxn id="849" idx="6"/>
              <a:endCxn id="847" idx="2"/>
            </p:cNvCxnSpPr>
            <p:nvPr/>
          </p:nvCxnSpPr>
          <p:spPr>
            <a:xfrm>
              <a:off x="6427164" y="3294262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7" name="Google Shape;857;p25"/>
            <p:cNvCxnSpPr>
              <a:stCxn id="853" idx="0"/>
              <a:endCxn id="855" idx="4"/>
            </p:cNvCxnSpPr>
            <p:nvPr/>
          </p:nvCxnSpPr>
          <p:spPr>
            <a:xfrm flipH="1" rot="10800000">
              <a:off x="4674299" y="3542287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58" name="Google Shape;858;p25"/>
            <p:cNvCxnSpPr>
              <a:stCxn id="855" idx="6"/>
              <a:endCxn id="849" idx="2"/>
            </p:cNvCxnSpPr>
            <p:nvPr/>
          </p:nvCxnSpPr>
          <p:spPr>
            <a:xfrm>
              <a:off x="4970867" y="3275299"/>
              <a:ext cx="889200" cy="18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855" name="Google Shape;855;p25"/>
            <p:cNvSpPr/>
            <p:nvPr/>
          </p:nvSpPr>
          <p:spPr>
            <a:xfrm>
              <a:off x="4403831" y="30083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4390781" y="43429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5860128" y="30273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5895674" y="43012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7158746" y="32774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7161063" y="42879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859" name="Google Shape;859;p25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cxnSp>
          <p:nvCxnSpPr>
            <p:cNvPr id="860" name="Google Shape;860;p25"/>
            <p:cNvCxnSpPr>
              <a:stCxn id="861" idx="6"/>
              <a:endCxn id="862" idx="2"/>
            </p:cNvCxnSpPr>
            <p:nvPr/>
          </p:nvCxnSpPr>
          <p:spPr>
            <a:xfrm>
              <a:off x="5895330" y="2317298"/>
              <a:ext cx="1137300" cy="684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863" name="Google Shape;863;p25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cxnSp>
          <p:nvCxnSpPr>
            <p:cNvPr id="864" name="Google Shape;864;p25"/>
            <p:cNvCxnSpPr>
              <a:stCxn id="861" idx="7"/>
              <a:endCxn id="865" idx="3"/>
            </p:cNvCxnSpPr>
            <p:nvPr/>
          </p:nvCxnSpPr>
          <p:spPr>
            <a:xfrm flipH="1" rot="10800000">
              <a:off x="5816077" y="1506007"/>
              <a:ext cx="518700" cy="6258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866" name="Google Shape;866;p25"/>
            <p:cNvCxnSpPr>
              <a:stCxn id="862" idx="1"/>
              <a:endCxn id="865" idx="5"/>
            </p:cNvCxnSpPr>
            <p:nvPr/>
          </p:nvCxnSpPr>
          <p:spPr>
            <a:xfrm rot="10800000">
              <a:off x="6738162" y="1506009"/>
              <a:ext cx="378000" cy="694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867" name="Google Shape;867;p25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868" name="Google Shape;868;p25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032640" y="2123376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5354156" y="2054974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65" name="Google Shape;865;p25"/>
            <p:cNvSpPr/>
            <p:nvPr/>
          </p:nvSpPr>
          <p:spPr>
            <a:xfrm>
              <a:off x="6251323" y="105811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6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4" name="Google Shape;874;p26"/>
          <p:cNvSpPr txBox="1"/>
          <p:nvPr>
            <p:ph type="title"/>
          </p:nvPr>
        </p:nvSpPr>
        <p:spPr>
          <a:xfrm>
            <a:off x="188815" y="40341"/>
            <a:ext cx="9577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</a:t>
            </a:r>
            <a:endParaRPr/>
          </a:p>
        </p:txBody>
      </p:sp>
      <p:sp>
        <p:nvSpPr>
          <p:cNvPr id="875" name="Google Shape;875;p26"/>
          <p:cNvSpPr txBox="1"/>
          <p:nvPr/>
        </p:nvSpPr>
        <p:spPr>
          <a:xfrm>
            <a:off x="190413" y="1096530"/>
            <a:ext cx="11804822" cy="70741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b="0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Given a graph 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0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find the minimum spanning forest 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V'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E'</a:t>
            </a:r>
            <a:r>
              <a:rPr b="0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88847" lvl="0" marL="304747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r>
              <a:t/>
            </a:r>
            <a:endParaRPr b="0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6"/>
          <p:cNvSpPr txBox="1"/>
          <p:nvPr>
            <p:ph idx="1" type="body"/>
          </p:nvPr>
        </p:nvSpPr>
        <p:spPr>
          <a:xfrm>
            <a:off x="190413" y="1815152"/>
            <a:ext cx="8723399" cy="489267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514350" lvl="0" marL="51435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AutoNum type="arabicPeriod"/>
            </a:pPr>
            <a:r>
              <a:rPr lang="en-US"/>
              <a:t>Attach to the tree </a:t>
            </a:r>
            <a:r>
              <a:rPr b="1" lang="en-US">
                <a:solidFill>
                  <a:srgbClr val="F3CC5F"/>
                </a:solidFill>
              </a:rPr>
              <a:t>T</a:t>
            </a:r>
            <a:r>
              <a:rPr lang="en-US"/>
              <a:t> the starting node</a:t>
            </a:r>
            <a:endParaRPr b="1">
              <a:solidFill>
                <a:srgbClr val="F3CC5F"/>
              </a:solidFill>
            </a:endParaRPr>
          </a:p>
          <a:p>
            <a:pPr indent="-514350" lvl="0" marL="51435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Font typeface="Calibri"/>
              <a:buAutoNum type="arabicPeriod"/>
            </a:pPr>
            <a:r>
              <a:rPr lang="en-US"/>
              <a:t>While smallest edge exists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Attach to </a:t>
            </a:r>
            <a:r>
              <a:rPr b="1" lang="en-US">
                <a:solidFill>
                  <a:srgbClr val="F3CC5F"/>
                </a:solidFill>
              </a:rPr>
              <a:t>T </a:t>
            </a:r>
            <a:r>
              <a:rPr lang="en-US"/>
              <a:t>the smallest possible edge</a:t>
            </a:r>
            <a:br>
              <a:rPr lang="en-US"/>
            </a:br>
            <a:r>
              <a:rPr lang="en-US"/>
              <a:t>from </a:t>
            </a:r>
            <a:r>
              <a:rPr b="1" lang="en-US">
                <a:solidFill>
                  <a:srgbClr val="F3CC5F"/>
                </a:solidFill>
              </a:rPr>
              <a:t>G</a:t>
            </a:r>
            <a:r>
              <a:rPr lang="en-US"/>
              <a:t> without creating a cycle in </a:t>
            </a:r>
            <a:r>
              <a:rPr b="1" lang="en-US">
                <a:solidFill>
                  <a:srgbClr val="F3CC5F"/>
                </a:solidFill>
              </a:rPr>
              <a:t>T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Use the smallest edge </a:t>
            </a:r>
            <a:r>
              <a:rPr lang="en-US">
                <a:solidFill>
                  <a:srgbClr val="F3CC5F"/>
                </a:solidFill>
              </a:rPr>
              <a:t>(</a:t>
            </a:r>
            <a:r>
              <a:rPr b="1" lang="en-US">
                <a:solidFill>
                  <a:srgbClr val="F3CC5F"/>
                </a:solidFill>
              </a:rPr>
              <a:t>u</a:t>
            </a:r>
            <a:r>
              <a:rPr lang="en-US">
                <a:solidFill>
                  <a:srgbClr val="F3CC5F"/>
                </a:solidFill>
              </a:rPr>
              <a:t>, </a:t>
            </a:r>
            <a:r>
              <a:rPr b="1" lang="en-US">
                <a:solidFill>
                  <a:srgbClr val="F3CC5F"/>
                </a:solidFill>
              </a:rPr>
              <a:t>v</a:t>
            </a:r>
            <a:r>
              <a:rPr lang="en-US">
                <a:solidFill>
                  <a:srgbClr val="F3CC5F"/>
                </a:solidFill>
              </a:rPr>
              <a:t>)</a:t>
            </a:r>
            <a:r>
              <a:rPr lang="en-US"/>
              <a:t>,</a:t>
            </a:r>
            <a:br>
              <a:rPr lang="en-US"/>
            </a:br>
            <a:r>
              <a:rPr lang="en-US"/>
              <a:t>such that </a:t>
            </a:r>
            <a:r>
              <a:rPr b="1" lang="en-US">
                <a:solidFill>
                  <a:srgbClr val="F3CC5F"/>
                </a:solidFill>
              </a:rPr>
              <a:t>u</a:t>
            </a:r>
            <a:r>
              <a:rPr lang="en-US"/>
              <a:t> </a:t>
            </a:r>
            <a:r>
              <a:rPr lang="en-US" sz="2500"/>
              <a:t>∈</a:t>
            </a:r>
            <a:r>
              <a:rPr lang="en-US"/>
              <a:t> </a:t>
            </a:r>
            <a:r>
              <a:rPr b="1" lang="en-US">
                <a:solidFill>
                  <a:srgbClr val="F3CC5F"/>
                </a:solidFill>
              </a:rPr>
              <a:t>T</a:t>
            </a:r>
            <a:r>
              <a:rPr lang="en-US"/>
              <a:t> and </a:t>
            </a:r>
            <a:r>
              <a:rPr b="1" lang="en-US">
                <a:solidFill>
                  <a:srgbClr val="F3CC5F"/>
                </a:solidFill>
              </a:rPr>
              <a:t>v</a:t>
            </a:r>
            <a:r>
              <a:rPr lang="en-US">
                <a:solidFill>
                  <a:srgbClr val="F3CC5F"/>
                </a:solidFill>
              </a:rPr>
              <a:t> </a:t>
            </a:r>
            <a:r>
              <a:rPr lang="en-US" sz="2500"/>
              <a:t>∉</a:t>
            </a:r>
            <a:r>
              <a:rPr lang="en-US"/>
              <a:t> </a:t>
            </a:r>
            <a:r>
              <a:rPr b="1" lang="en-US">
                <a:solidFill>
                  <a:srgbClr val="F3CC5F"/>
                </a:solidFill>
              </a:rPr>
              <a:t>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Start the Prim's algorithm many times</a:t>
            </a:r>
            <a:br>
              <a:rPr lang="en-US"/>
            </a:br>
            <a:r>
              <a:rPr lang="en-US"/>
              <a:t>from all nodes from </a:t>
            </a:r>
            <a:r>
              <a:rPr b="1" lang="en-US">
                <a:solidFill>
                  <a:srgbClr val="F3CC5F"/>
                </a:solidFill>
              </a:rPr>
              <a:t>G</a:t>
            </a:r>
            <a:r>
              <a:rPr lang="en-US"/>
              <a:t> still not in </a:t>
            </a:r>
            <a:r>
              <a:rPr b="1" lang="en-US">
                <a:solidFill>
                  <a:srgbClr val="F3CC5F"/>
                </a:solidFill>
              </a:rPr>
              <a:t>T</a:t>
            </a:r>
            <a:endParaRPr/>
          </a:p>
        </p:txBody>
      </p:sp>
      <p:grpSp>
        <p:nvGrpSpPr>
          <p:cNvPr id="877" name="Google Shape;877;p26"/>
          <p:cNvGrpSpPr/>
          <p:nvPr/>
        </p:nvGrpSpPr>
        <p:grpSpPr>
          <a:xfrm>
            <a:off x="7923210" y="2352149"/>
            <a:ext cx="3492966" cy="3818681"/>
            <a:chOff x="4341812" y="1058119"/>
            <a:chExt cx="3492966" cy="3818681"/>
          </a:xfrm>
        </p:grpSpPr>
        <p:sp>
          <p:nvSpPr>
            <p:cNvPr id="878" name="Google Shape;878;p26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879" name="Google Shape;879;p26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880" name="Google Shape;880;p26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881" name="Google Shape;881;p26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882" name="Google Shape;882;p26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883" name="Google Shape;883;p26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884" name="Google Shape;884;p26"/>
            <p:cNvSpPr txBox="1"/>
            <p:nvPr/>
          </p:nvSpPr>
          <p:spPr>
            <a:xfrm>
              <a:off x="5322174" y="2937847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cxnSp>
          <p:nvCxnSpPr>
            <p:cNvPr id="885" name="Google Shape;885;p26"/>
            <p:cNvCxnSpPr>
              <a:stCxn id="886" idx="7"/>
              <a:endCxn id="887" idx="3"/>
            </p:cNvCxnSpPr>
            <p:nvPr/>
          </p:nvCxnSpPr>
          <p:spPr>
            <a:xfrm flipH="1" rot="10800000">
              <a:off x="6379669" y="3733145"/>
              <a:ext cx="862200" cy="6498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88" name="Google Shape;888;p26"/>
            <p:cNvCxnSpPr>
              <a:stCxn id="886" idx="0"/>
              <a:endCxn id="889" idx="4"/>
            </p:cNvCxnSpPr>
            <p:nvPr/>
          </p:nvCxnSpPr>
          <p:spPr>
            <a:xfrm rot="10800000">
              <a:off x="6143792" y="3561134"/>
              <a:ext cx="35400" cy="7401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0" name="Google Shape;890;p26"/>
            <p:cNvCxnSpPr>
              <a:stCxn id="891" idx="0"/>
              <a:endCxn id="887" idx="4"/>
            </p:cNvCxnSpPr>
            <p:nvPr/>
          </p:nvCxnSpPr>
          <p:spPr>
            <a:xfrm rot="10800000">
              <a:off x="7442181" y="3811232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2" name="Google Shape;892;p26"/>
            <p:cNvCxnSpPr>
              <a:stCxn id="886" idx="2"/>
              <a:endCxn id="893" idx="6"/>
            </p:cNvCxnSpPr>
            <p:nvPr/>
          </p:nvCxnSpPr>
          <p:spPr>
            <a:xfrm flipH="1">
              <a:off x="4957874" y="4580214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4" name="Google Shape;894;p26"/>
            <p:cNvCxnSpPr>
              <a:stCxn id="886" idx="1"/>
              <a:endCxn id="895" idx="5"/>
            </p:cNvCxnSpPr>
            <p:nvPr/>
          </p:nvCxnSpPr>
          <p:spPr>
            <a:xfrm rot="10800000">
              <a:off x="4887914" y="3464045"/>
              <a:ext cx="1090800" cy="918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6" name="Google Shape;896;p26"/>
            <p:cNvCxnSpPr>
              <a:stCxn id="889" idx="6"/>
              <a:endCxn id="887" idx="2"/>
            </p:cNvCxnSpPr>
            <p:nvPr/>
          </p:nvCxnSpPr>
          <p:spPr>
            <a:xfrm>
              <a:off x="6427164" y="3294262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7" name="Google Shape;897;p26"/>
            <p:cNvCxnSpPr>
              <a:stCxn id="893" idx="0"/>
              <a:endCxn id="895" idx="4"/>
            </p:cNvCxnSpPr>
            <p:nvPr/>
          </p:nvCxnSpPr>
          <p:spPr>
            <a:xfrm flipH="1" rot="10800000">
              <a:off x="4674299" y="3542287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898" name="Google Shape;898;p26"/>
            <p:cNvCxnSpPr>
              <a:stCxn id="895" idx="6"/>
              <a:endCxn id="889" idx="2"/>
            </p:cNvCxnSpPr>
            <p:nvPr/>
          </p:nvCxnSpPr>
          <p:spPr>
            <a:xfrm>
              <a:off x="4970867" y="3275299"/>
              <a:ext cx="889200" cy="18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895" name="Google Shape;895;p26"/>
            <p:cNvSpPr/>
            <p:nvPr/>
          </p:nvSpPr>
          <p:spPr>
            <a:xfrm>
              <a:off x="4403831" y="30083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4390781" y="43429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5860128" y="30273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5895674" y="43012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7158746" y="32774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7161063" y="42879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899" name="Google Shape;899;p26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cxnSp>
          <p:nvCxnSpPr>
            <p:cNvPr id="900" name="Google Shape;900;p26"/>
            <p:cNvCxnSpPr>
              <a:stCxn id="901" idx="6"/>
              <a:endCxn id="902" idx="2"/>
            </p:cNvCxnSpPr>
            <p:nvPr/>
          </p:nvCxnSpPr>
          <p:spPr>
            <a:xfrm>
              <a:off x="5895330" y="2317298"/>
              <a:ext cx="1137300" cy="684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03" name="Google Shape;903;p26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cxnSp>
          <p:nvCxnSpPr>
            <p:cNvPr id="904" name="Google Shape;904;p26"/>
            <p:cNvCxnSpPr>
              <a:stCxn id="901" idx="7"/>
              <a:endCxn id="905" idx="3"/>
            </p:cNvCxnSpPr>
            <p:nvPr/>
          </p:nvCxnSpPr>
          <p:spPr>
            <a:xfrm flipH="1" rot="10800000">
              <a:off x="5816077" y="1506007"/>
              <a:ext cx="518700" cy="6258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906" name="Google Shape;906;p26"/>
            <p:cNvCxnSpPr>
              <a:stCxn id="902" idx="1"/>
              <a:endCxn id="905" idx="5"/>
            </p:cNvCxnSpPr>
            <p:nvPr/>
          </p:nvCxnSpPr>
          <p:spPr>
            <a:xfrm rot="10800000">
              <a:off x="6738162" y="1506009"/>
              <a:ext cx="378000" cy="694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07" name="Google Shape;907;p26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908" name="Google Shape;908;p26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7032640" y="2123376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5354156" y="2054974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6251323" y="105811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4" name="Google Shape;914;p2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Start</a:t>
            </a:r>
            <a:r>
              <a:rPr lang="en-US"/>
              <a:t> from the initial node </a:t>
            </a:r>
            <a:r>
              <a:rPr b="1" lang="en-US">
                <a:solidFill>
                  <a:srgbClr val="F3CC5F"/>
                </a:solidFill>
              </a:rPr>
              <a:t>A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A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AB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AD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915" name="Google Shape;915;p2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#1</a:t>
            </a:r>
            <a:endParaRPr/>
          </a:p>
        </p:txBody>
      </p:sp>
      <p:grpSp>
        <p:nvGrpSpPr>
          <p:cNvPr id="916" name="Google Shape;916;p27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917" name="Google Shape;917;p27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918" name="Google Shape;918;p27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919" name="Google Shape;919;p27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920" name="Google Shape;920;p27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921" name="Google Shape;921;p27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922" name="Google Shape;922;p27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923" name="Google Shape;923;p27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924" name="Google Shape;924;p27"/>
            <p:cNvCxnSpPr>
              <a:stCxn id="925" idx="7"/>
              <a:endCxn id="926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7" name="Google Shape;927;p27"/>
            <p:cNvCxnSpPr>
              <a:stCxn id="925" idx="0"/>
              <a:endCxn id="928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29" name="Google Shape;929;p27"/>
            <p:cNvCxnSpPr>
              <a:stCxn id="930" idx="0"/>
              <a:endCxn id="926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31" name="Google Shape;931;p27"/>
            <p:cNvCxnSpPr>
              <a:stCxn id="925" idx="2"/>
              <a:endCxn id="932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33" name="Google Shape;933;p27"/>
            <p:cNvCxnSpPr>
              <a:stCxn id="925" idx="1"/>
              <a:endCxn id="934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35" name="Google Shape;935;p27"/>
            <p:cNvCxnSpPr>
              <a:stCxn id="928" idx="6"/>
              <a:endCxn id="926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36" name="Google Shape;936;p27"/>
            <p:cNvCxnSpPr>
              <a:stCxn id="932" idx="0"/>
              <a:endCxn id="934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37" name="Google Shape;937;p27"/>
            <p:cNvCxnSpPr>
              <a:stCxn id="934" idx="6"/>
              <a:endCxn id="928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934" name="Google Shape;934;p27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938" name="Google Shape;938;p27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939" name="Google Shape;939;p27"/>
            <p:cNvCxnSpPr>
              <a:stCxn id="940" idx="6"/>
              <a:endCxn id="941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42" name="Google Shape;942;p27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943" name="Google Shape;943;p27"/>
            <p:cNvCxnSpPr>
              <a:stCxn id="940" idx="7"/>
              <a:endCxn id="944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945" name="Google Shape;945;p27"/>
            <p:cNvCxnSpPr>
              <a:stCxn id="941" idx="1"/>
              <a:endCxn id="944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46" name="Google Shape;946;p27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947" name="Google Shape;947;p27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3" name="Google Shape;953;p2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B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BD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954" name="Google Shape;954;p2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#2</a:t>
            </a:r>
            <a:endParaRPr/>
          </a:p>
        </p:txBody>
      </p:sp>
      <p:grpSp>
        <p:nvGrpSpPr>
          <p:cNvPr id="955" name="Google Shape;955;p28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956" name="Google Shape;956;p28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957" name="Google Shape;957;p28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958" name="Google Shape;958;p28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959" name="Google Shape;959;p28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960" name="Google Shape;960;p28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961" name="Google Shape;961;p28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962" name="Google Shape;962;p28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963" name="Google Shape;963;p28"/>
            <p:cNvCxnSpPr>
              <a:stCxn id="964" idx="7"/>
              <a:endCxn id="965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6" name="Google Shape;966;p28"/>
            <p:cNvCxnSpPr>
              <a:stCxn id="964" idx="0"/>
              <a:endCxn id="967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68" name="Google Shape;968;p28"/>
            <p:cNvCxnSpPr>
              <a:stCxn id="969" idx="0"/>
              <a:endCxn id="965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70" name="Google Shape;970;p28"/>
            <p:cNvCxnSpPr>
              <a:stCxn id="964" idx="2"/>
              <a:endCxn id="971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72" name="Google Shape;972;p28"/>
            <p:cNvCxnSpPr>
              <a:stCxn id="964" idx="1"/>
              <a:endCxn id="973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74" name="Google Shape;974;p28"/>
            <p:cNvCxnSpPr>
              <a:stCxn id="967" idx="6"/>
              <a:endCxn id="965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975" name="Google Shape;975;p28"/>
            <p:cNvCxnSpPr>
              <a:stCxn id="971" idx="0"/>
              <a:endCxn id="973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28"/>
            <p:cNvCxnSpPr>
              <a:stCxn id="973" idx="6"/>
              <a:endCxn id="967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973" name="Google Shape;973;p28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977" name="Google Shape;977;p28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978" name="Google Shape;978;p28"/>
            <p:cNvCxnSpPr>
              <a:stCxn id="979" idx="6"/>
              <a:endCxn id="980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81" name="Google Shape;981;p28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982" name="Google Shape;982;p28"/>
            <p:cNvCxnSpPr>
              <a:stCxn id="979" idx="7"/>
              <a:endCxn id="983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984" name="Google Shape;984;p28"/>
            <p:cNvCxnSpPr>
              <a:stCxn id="980" idx="1"/>
              <a:endCxn id="983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985" name="Google Shape;985;p28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986" name="Google Shape;986;p28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9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2" name="Google Shape;992;p2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D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DC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DE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 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DE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993" name="Google Shape;993;p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#3</a:t>
            </a:r>
            <a:endParaRPr/>
          </a:p>
        </p:txBody>
      </p:sp>
      <p:grpSp>
        <p:nvGrpSpPr>
          <p:cNvPr id="994" name="Google Shape;994;p29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995" name="Google Shape;995;p29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996" name="Google Shape;996;p29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997" name="Google Shape;997;p29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998" name="Google Shape;998;p29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999" name="Google Shape;999;p29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000" name="Google Shape;1000;p29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01" name="Google Shape;1001;p29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002" name="Google Shape;1002;p29"/>
            <p:cNvCxnSpPr>
              <a:stCxn id="1003" idx="7"/>
              <a:endCxn id="1004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05" name="Google Shape;1005;p29"/>
            <p:cNvCxnSpPr>
              <a:stCxn id="1003" idx="0"/>
              <a:endCxn id="1006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07" name="Google Shape;1007;p29"/>
            <p:cNvCxnSpPr>
              <a:stCxn id="1008" idx="0"/>
              <a:endCxn id="1004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09" name="Google Shape;1009;p29"/>
            <p:cNvCxnSpPr>
              <a:stCxn id="1003" idx="2"/>
              <a:endCxn id="1010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29"/>
            <p:cNvCxnSpPr>
              <a:stCxn id="1003" idx="1"/>
              <a:endCxn id="1012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13" name="Google Shape;1013;p29"/>
            <p:cNvCxnSpPr>
              <a:stCxn id="1006" idx="6"/>
              <a:endCxn id="1004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14" name="Google Shape;1014;p29"/>
            <p:cNvCxnSpPr>
              <a:stCxn id="1010" idx="0"/>
              <a:endCxn id="1012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29"/>
            <p:cNvCxnSpPr>
              <a:stCxn id="1012" idx="6"/>
              <a:endCxn id="1006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012" name="Google Shape;1012;p29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010" name="Google Shape;1010;p29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016" name="Google Shape;1016;p29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017" name="Google Shape;1017;p29"/>
            <p:cNvCxnSpPr>
              <a:stCxn id="1018" idx="6"/>
              <a:endCxn id="1019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020" name="Google Shape;1020;p29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021" name="Google Shape;1021;p29"/>
            <p:cNvCxnSpPr>
              <a:stCxn id="1018" idx="7"/>
              <a:endCxn id="1022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023" name="Google Shape;1023;p29"/>
            <p:cNvCxnSpPr>
              <a:stCxn id="1019" idx="1"/>
              <a:endCxn id="1022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024" name="Google Shape;1024;p29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025" name="Google Shape;1025;p29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3"/>
          <p:cNvSpPr txBox="1"/>
          <p:nvPr>
            <p:ph idx="1" type="body"/>
          </p:nvPr>
        </p:nvSpPr>
        <p:spPr>
          <a:xfrm>
            <a:off x="190414" y="1151122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800"/>
              <a:buNone/>
            </a:pPr>
            <a:r>
              <a:rPr b="1" lang="en-US" sz="8800">
                <a:solidFill>
                  <a:srgbClr val="F3CC5F"/>
                </a:solidFill>
              </a:rPr>
              <a:t>sli.do</a:t>
            </a:r>
            <a:br>
              <a:rPr b="1" lang="en-US" sz="6000"/>
            </a:br>
            <a:r>
              <a:rPr b="1" lang="en-US" sz="11501"/>
              <a:t>#DsAlgo</a:t>
            </a:r>
            <a:endParaRPr/>
          </a:p>
        </p:txBody>
      </p:sp>
      <p:sp>
        <p:nvSpPr>
          <p:cNvPr id="83" name="Google Shape;83;p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Have a Question?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1" name="Google Shape;1031;p3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C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CE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DE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032" name="Google Shape;1032;p3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#4</a:t>
            </a:r>
            <a:endParaRPr/>
          </a:p>
        </p:txBody>
      </p:sp>
      <p:grpSp>
        <p:nvGrpSpPr>
          <p:cNvPr id="1033" name="Google Shape;1033;p30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1034" name="Google Shape;1034;p30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035" name="Google Shape;1035;p30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036" name="Google Shape;1036;p30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037" name="Google Shape;1037;p30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038" name="Google Shape;1038;p30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039" name="Google Shape;1039;p30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40" name="Google Shape;1040;p30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041" name="Google Shape;1041;p30"/>
            <p:cNvCxnSpPr>
              <a:stCxn id="1042" idx="7"/>
              <a:endCxn id="1043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4" name="Google Shape;1044;p30"/>
            <p:cNvCxnSpPr>
              <a:stCxn id="1042" idx="0"/>
              <a:endCxn id="1045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6" name="Google Shape;1046;p30"/>
            <p:cNvCxnSpPr>
              <a:stCxn id="1047" idx="0"/>
              <a:endCxn id="1043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48" name="Google Shape;1048;p30"/>
            <p:cNvCxnSpPr>
              <a:stCxn id="1042" idx="2"/>
              <a:endCxn id="1049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0" name="Google Shape;1050;p30"/>
            <p:cNvCxnSpPr>
              <a:stCxn id="1042" idx="1"/>
              <a:endCxn id="1051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52" name="Google Shape;1052;p30"/>
            <p:cNvCxnSpPr>
              <a:stCxn id="1045" idx="6"/>
              <a:endCxn id="1043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53" name="Google Shape;1053;p30"/>
            <p:cNvCxnSpPr>
              <a:stCxn id="1049" idx="0"/>
              <a:endCxn id="1051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4" name="Google Shape;1054;p30"/>
            <p:cNvCxnSpPr>
              <a:stCxn id="1051" idx="6"/>
              <a:endCxn id="1045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1" name="Google Shape;1051;p30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055" name="Google Shape;1055;p30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056" name="Google Shape;1056;p30"/>
            <p:cNvCxnSpPr>
              <a:stCxn id="1057" idx="6"/>
              <a:endCxn id="1058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059" name="Google Shape;1059;p30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060" name="Google Shape;1060;p30"/>
            <p:cNvCxnSpPr>
              <a:stCxn id="1057" idx="7"/>
              <a:endCxn id="1061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062" name="Google Shape;1062;p30"/>
            <p:cNvCxnSpPr>
              <a:stCxn id="1058" idx="1"/>
              <a:endCxn id="1061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063" name="Google Shape;1063;p30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064" name="Google Shape;1064;p30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1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3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E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EF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DE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071" name="Google Shape;1071;p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#5</a:t>
            </a:r>
            <a:endParaRPr/>
          </a:p>
        </p:txBody>
      </p:sp>
      <p:grpSp>
        <p:nvGrpSpPr>
          <p:cNvPr id="1072" name="Google Shape;1072;p31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1073" name="Google Shape;1073;p31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074" name="Google Shape;1074;p31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075" name="Google Shape;1075;p31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076" name="Google Shape;1076;p31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077" name="Google Shape;1077;p31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078" name="Google Shape;1078;p31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79" name="Google Shape;1079;p31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080" name="Google Shape;1080;p31"/>
            <p:cNvCxnSpPr>
              <a:stCxn id="1081" idx="7"/>
              <a:endCxn id="1082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83" name="Google Shape;1083;p31"/>
            <p:cNvCxnSpPr>
              <a:stCxn id="1081" idx="0"/>
              <a:endCxn id="1084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85" name="Google Shape;1085;p31"/>
            <p:cNvCxnSpPr>
              <a:stCxn id="1086" idx="0"/>
              <a:endCxn id="1082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87" name="Google Shape;1087;p31"/>
            <p:cNvCxnSpPr>
              <a:stCxn id="1081" idx="2"/>
              <a:endCxn id="1088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9" name="Google Shape;1089;p31"/>
            <p:cNvCxnSpPr>
              <a:stCxn id="1081" idx="1"/>
              <a:endCxn id="1090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091" name="Google Shape;1091;p31"/>
            <p:cNvCxnSpPr>
              <a:stCxn id="1084" idx="6"/>
              <a:endCxn id="1082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31"/>
            <p:cNvCxnSpPr>
              <a:stCxn id="1088" idx="0"/>
              <a:endCxn id="1090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31"/>
            <p:cNvCxnSpPr>
              <a:stCxn id="1090" idx="6"/>
              <a:endCxn id="1084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0" name="Google Shape;1090;p31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094" name="Google Shape;1094;p31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095" name="Google Shape;1095;p31"/>
            <p:cNvCxnSpPr>
              <a:stCxn id="1096" idx="6"/>
              <a:endCxn id="1097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098" name="Google Shape;1098;p31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099" name="Google Shape;1099;p31"/>
            <p:cNvCxnSpPr>
              <a:stCxn id="1096" idx="7"/>
              <a:endCxn id="1100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01" name="Google Shape;1101;p31"/>
            <p:cNvCxnSpPr>
              <a:stCxn id="1097" idx="1"/>
              <a:endCxn id="1100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102" name="Google Shape;1102;p31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03" name="Google Shape;1103;p31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2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9" name="Google Shape;1109;p3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DE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 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It would create a loop in the spanning tree 🡪 skip it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110" name="Google Shape;1110;p3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#6</a:t>
            </a:r>
            <a:endParaRPr/>
          </a:p>
        </p:txBody>
      </p:sp>
      <p:grpSp>
        <p:nvGrpSpPr>
          <p:cNvPr id="1111" name="Google Shape;1111;p32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1112" name="Google Shape;1112;p32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113" name="Google Shape;1113;p32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114" name="Google Shape;1114;p32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115" name="Google Shape;1115;p32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116" name="Google Shape;1116;p32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17" name="Google Shape;1117;p32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118" name="Google Shape;1118;p32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119" name="Google Shape;1119;p32"/>
            <p:cNvCxnSpPr>
              <a:stCxn id="1120" idx="7"/>
              <a:endCxn id="1121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22" name="Google Shape;1122;p32"/>
            <p:cNvCxnSpPr>
              <a:stCxn id="1120" idx="0"/>
              <a:endCxn id="1123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24" name="Google Shape;1124;p32"/>
            <p:cNvCxnSpPr>
              <a:stCxn id="1125" idx="0"/>
              <a:endCxn id="1121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26" name="Google Shape;1126;p32"/>
            <p:cNvCxnSpPr>
              <a:stCxn id="1120" idx="2"/>
              <a:endCxn id="1127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8" name="Google Shape;1128;p32"/>
            <p:cNvCxnSpPr>
              <a:stCxn id="1120" idx="1"/>
              <a:endCxn id="1129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30" name="Google Shape;1130;p32"/>
            <p:cNvCxnSpPr>
              <a:stCxn id="1123" idx="6"/>
              <a:endCxn id="1121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p32"/>
            <p:cNvCxnSpPr>
              <a:stCxn id="1127" idx="0"/>
              <a:endCxn id="1129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32"/>
            <p:cNvCxnSpPr>
              <a:stCxn id="1129" idx="6"/>
              <a:endCxn id="1123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9" name="Google Shape;1129;p32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133" name="Google Shape;1133;p32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134" name="Google Shape;1134;p32"/>
            <p:cNvCxnSpPr>
              <a:stCxn id="1135" idx="6"/>
              <a:endCxn id="1136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137" name="Google Shape;1137;p32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138" name="Google Shape;1138;p32"/>
            <p:cNvCxnSpPr>
              <a:stCxn id="1135" idx="7"/>
              <a:endCxn id="1139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40" name="Google Shape;1140;p32"/>
            <p:cNvCxnSpPr>
              <a:stCxn id="1136" idx="1"/>
              <a:endCxn id="1139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141" name="Google Shape;1141;p32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42" name="Google Shape;1142;p32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3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8" name="Google Shape;1148;p3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AD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9</a:t>
            </a:r>
            <a:r>
              <a:rPr lang="en-US"/>
              <a:t>} 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It would create a loop in the spanning tree 🡪 skip it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149" name="Google Shape;1149;p3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#7</a:t>
            </a:r>
            <a:endParaRPr/>
          </a:p>
        </p:txBody>
      </p:sp>
      <p:grpSp>
        <p:nvGrpSpPr>
          <p:cNvPr id="1150" name="Google Shape;1150;p33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1151" name="Google Shape;1151;p33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152" name="Google Shape;1152;p33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153" name="Google Shape;1153;p33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154" name="Google Shape;1154;p33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155" name="Google Shape;1155;p33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56" name="Google Shape;1156;p33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157" name="Google Shape;1157;p33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158" name="Google Shape;1158;p33"/>
            <p:cNvCxnSpPr>
              <a:stCxn id="1159" idx="7"/>
              <a:endCxn id="1160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61" name="Google Shape;1161;p33"/>
            <p:cNvCxnSpPr>
              <a:stCxn id="1159" idx="0"/>
              <a:endCxn id="1162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63" name="Google Shape;1163;p33"/>
            <p:cNvCxnSpPr>
              <a:stCxn id="1164" idx="0"/>
              <a:endCxn id="1160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65" name="Google Shape;1165;p33"/>
            <p:cNvCxnSpPr>
              <a:stCxn id="1159" idx="2"/>
              <a:endCxn id="1166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33"/>
            <p:cNvCxnSpPr>
              <a:stCxn id="1159" idx="1"/>
              <a:endCxn id="1168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169" name="Google Shape;1169;p33"/>
            <p:cNvCxnSpPr>
              <a:stCxn id="1162" idx="6"/>
              <a:endCxn id="1160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33"/>
            <p:cNvCxnSpPr>
              <a:stCxn id="1166" idx="0"/>
              <a:endCxn id="1168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33"/>
            <p:cNvCxnSpPr>
              <a:stCxn id="1168" idx="6"/>
              <a:endCxn id="1162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8" name="Google Shape;1168;p33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172" name="Google Shape;1172;p33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173" name="Google Shape;1173;p33"/>
            <p:cNvCxnSpPr>
              <a:stCxn id="1174" idx="6"/>
              <a:endCxn id="1175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176" name="Google Shape;1176;p33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177" name="Google Shape;1177;p33"/>
            <p:cNvCxnSpPr>
              <a:stCxn id="1174" idx="7"/>
              <a:endCxn id="1178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179" name="Google Shape;1179;p33"/>
            <p:cNvCxnSpPr>
              <a:stCxn id="1175" idx="1"/>
              <a:endCxn id="1178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180" name="Google Shape;1180;p33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81" name="Google Shape;1181;p33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34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7" name="Google Shape;1187;p3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F</a:t>
            </a:r>
            <a:r>
              <a:rPr lang="en-US"/>
              <a:t> to other graph nodes: no such edges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</p:txBody>
      </p:sp>
      <p:sp>
        <p:nvSpPr>
          <p:cNvPr id="1188" name="Google Shape;1188;p3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#8</a:t>
            </a:r>
            <a:endParaRPr/>
          </a:p>
        </p:txBody>
      </p:sp>
      <p:grpSp>
        <p:nvGrpSpPr>
          <p:cNvPr id="1189" name="Google Shape;1189;p34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1190" name="Google Shape;1190;p34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191" name="Google Shape;1191;p34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192" name="Google Shape;1192;p34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193" name="Google Shape;1193;p34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194" name="Google Shape;1194;p34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195" name="Google Shape;1195;p34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196" name="Google Shape;1196;p34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197" name="Google Shape;1197;p34"/>
            <p:cNvCxnSpPr>
              <a:stCxn id="1198" idx="7"/>
              <a:endCxn id="1199" idx="3"/>
            </p:cNvCxnSpPr>
            <p:nvPr/>
          </p:nvCxnSpPr>
          <p:spPr>
            <a:xfrm flipH="1" rot="10800000">
              <a:off x="5150442" y="51047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00" name="Google Shape;1200;p34"/>
            <p:cNvCxnSpPr>
              <a:stCxn id="1198" idx="0"/>
              <a:endCxn id="1201" idx="4"/>
            </p:cNvCxnSpPr>
            <p:nvPr/>
          </p:nvCxnSpPr>
          <p:spPr>
            <a:xfrm rot="10800000">
              <a:off x="4914565" y="4932734"/>
              <a:ext cx="35400" cy="7401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02" name="Google Shape;1202;p34"/>
            <p:cNvCxnSpPr>
              <a:stCxn id="1203" idx="0"/>
              <a:endCxn id="1199" idx="4"/>
            </p:cNvCxnSpPr>
            <p:nvPr/>
          </p:nvCxnSpPr>
          <p:spPr>
            <a:xfrm rot="10800000">
              <a:off x="6212954" y="5182832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34"/>
            <p:cNvCxnSpPr>
              <a:stCxn id="1198" idx="2"/>
              <a:endCxn id="1205" idx="6"/>
            </p:cNvCxnSpPr>
            <p:nvPr/>
          </p:nvCxnSpPr>
          <p:spPr>
            <a:xfrm flipH="1">
              <a:off x="3728647" y="5951814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34"/>
            <p:cNvCxnSpPr>
              <a:stCxn id="1198" idx="1"/>
              <a:endCxn id="1207" idx="5"/>
            </p:cNvCxnSpPr>
            <p:nvPr/>
          </p:nvCxnSpPr>
          <p:spPr>
            <a:xfrm rot="10800000">
              <a:off x="3658687" y="48356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08" name="Google Shape;1208;p34"/>
            <p:cNvCxnSpPr>
              <a:stCxn id="1201" idx="6"/>
              <a:endCxn id="1199" idx="2"/>
            </p:cNvCxnSpPr>
            <p:nvPr/>
          </p:nvCxnSpPr>
          <p:spPr>
            <a:xfrm>
              <a:off x="5197937" y="4665862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34"/>
            <p:cNvCxnSpPr>
              <a:stCxn id="1205" idx="0"/>
              <a:endCxn id="1207" idx="4"/>
            </p:cNvCxnSpPr>
            <p:nvPr/>
          </p:nvCxnSpPr>
          <p:spPr>
            <a:xfrm flipH="1" rot="10800000">
              <a:off x="3445072" y="4913887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34"/>
            <p:cNvCxnSpPr>
              <a:stCxn id="1207" idx="6"/>
              <a:endCxn id="1201" idx="2"/>
            </p:cNvCxnSpPr>
            <p:nvPr/>
          </p:nvCxnSpPr>
          <p:spPr>
            <a:xfrm>
              <a:off x="3741640" y="4646899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07" name="Google Shape;1207;p34"/>
            <p:cNvSpPr/>
            <p:nvPr/>
          </p:nvSpPr>
          <p:spPr>
            <a:xfrm>
              <a:off x="3174604" y="43799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3161554" y="57145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630901" y="43989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66447" y="56728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5929519" y="46490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5931836" y="56595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211" name="Google Shape;1211;p34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212" name="Google Shape;1212;p34"/>
            <p:cNvCxnSpPr>
              <a:stCxn id="1213" idx="6"/>
              <a:endCxn id="1214" idx="2"/>
            </p:cNvCxnSpPr>
            <p:nvPr/>
          </p:nvCxnSpPr>
          <p:spPr>
            <a:xfrm>
              <a:off x="7533290" y="5921855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215" name="Google Shape;1215;p34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216" name="Google Shape;1216;p34"/>
            <p:cNvCxnSpPr>
              <a:stCxn id="1213" idx="7"/>
              <a:endCxn id="1217" idx="3"/>
            </p:cNvCxnSpPr>
            <p:nvPr/>
          </p:nvCxnSpPr>
          <p:spPr>
            <a:xfrm flipH="1" rot="10800000">
              <a:off x="7454037" y="5074564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218" name="Google Shape;1218;p34"/>
            <p:cNvCxnSpPr>
              <a:stCxn id="1214" idx="1"/>
              <a:endCxn id="1217" idx="5"/>
            </p:cNvCxnSpPr>
            <p:nvPr/>
          </p:nvCxnSpPr>
          <p:spPr>
            <a:xfrm rot="10800000">
              <a:off x="8226861" y="5074565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219" name="Google Shape;1219;p34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220" name="Google Shape;1220;p34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8502739" y="565953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6992116" y="565953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7740079" y="462669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5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6" name="Google Shape;1226;p3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CD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20</a:t>
            </a:r>
            <a:r>
              <a:rPr lang="en-US"/>
              <a:t>}</a:t>
            </a:r>
            <a:endParaRPr>
              <a:solidFill>
                <a:srgbClr val="F3CC5F"/>
              </a:solidFill>
            </a:endParaRPr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It would create a loop in the spanning tree 🡪 skip it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4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BD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2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AC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5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CE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EF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12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 } 🡪 stop the algorithm</a:t>
            </a:r>
            <a:endParaRPr/>
          </a:p>
        </p:txBody>
      </p:sp>
      <p:sp>
        <p:nvSpPr>
          <p:cNvPr id="1227" name="Google Shape;1227;p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#9</a:t>
            </a:r>
            <a:endParaRPr/>
          </a:p>
        </p:txBody>
      </p:sp>
      <p:grpSp>
        <p:nvGrpSpPr>
          <p:cNvPr id="1228" name="Google Shape;1228;p35"/>
          <p:cNvGrpSpPr/>
          <p:nvPr/>
        </p:nvGrpSpPr>
        <p:grpSpPr>
          <a:xfrm>
            <a:off x="3112585" y="4309447"/>
            <a:ext cx="5960477" cy="1938953"/>
            <a:chOff x="3884761" y="3755315"/>
            <a:chExt cx="5960477" cy="1938953"/>
          </a:xfrm>
        </p:grpSpPr>
        <p:sp>
          <p:nvSpPr>
            <p:cNvPr id="1229" name="Google Shape;1229;p35"/>
            <p:cNvSpPr txBox="1"/>
            <p:nvPr/>
          </p:nvSpPr>
          <p:spPr>
            <a:xfrm>
              <a:off x="3884761" y="45900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230" name="Google Shape;1230;p35"/>
            <p:cNvSpPr txBox="1"/>
            <p:nvPr/>
          </p:nvSpPr>
          <p:spPr>
            <a:xfrm>
              <a:off x="4762652" y="5040126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231" name="Google Shape;1231;p35"/>
            <p:cNvSpPr txBox="1"/>
            <p:nvPr/>
          </p:nvSpPr>
          <p:spPr>
            <a:xfrm>
              <a:off x="4486926" y="450879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232" name="Google Shape;1232;p35"/>
            <p:cNvSpPr txBox="1"/>
            <p:nvPr/>
          </p:nvSpPr>
          <p:spPr>
            <a:xfrm>
              <a:off x="6959023" y="4702840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233" name="Google Shape;1233;p35"/>
            <p:cNvSpPr txBox="1"/>
            <p:nvPr/>
          </p:nvSpPr>
          <p:spPr>
            <a:xfrm>
              <a:off x="6105124" y="456469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234" name="Google Shape;1234;p35"/>
            <p:cNvSpPr txBox="1"/>
            <p:nvPr/>
          </p:nvSpPr>
          <p:spPr>
            <a:xfrm>
              <a:off x="6236063" y="3904749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235" name="Google Shape;1235;p35"/>
            <p:cNvSpPr txBox="1"/>
            <p:nvPr/>
          </p:nvSpPr>
          <p:spPr>
            <a:xfrm>
              <a:off x="4865123" y="375531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236" name="Google Shape;1236;p35"/>
            <p:cNvCxnSpPr>
              <a:stCxn id="1237" idx="7"/>
              <a:endCxn id="1238" idx="3"/>
            </p:cNvCxnSpPr>
            <p:nvPr/>
          </p:nvCxnSpPr>
          <p:spPr>
            <a:xfrm flipH="1" rot="10800000">
              <a:off x="5922619" y="4550613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39" name="Google Shape;1239;p35"/>
            <p:cNvCxnSpPr>
              <a:stCxn id="1237" idx="0"/>
              <a:endCxn id="1240" idx="4"/>
            </p:cNvCxnSpPr>
            <p:nvPr/>
          </p:nvCxnSpPr>
          <p:spPr>
            <a:xfrm rot="10800000">
              <a:off x="5686741" y="4378602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41" name="Google Shape;1241;p35"/>
            <p:cNvCxnSpPr>
              <a:stCxn id="1242" idx="0"/>
              <a:endCxn id="1238" idx="4"/>
            </p:cNvCxnSpPr>
            <p:nvPr/>
          </p:nvCxnSpPr>
          <p:spPr>
            <a:xfrm rot="10800000">
              <a:off x="6985130" y="4628700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35"/>
            <p:cNvCxnSpPr>
              <a:stCxn id="1237" idx="2"/>
              <a:endCxn id="1244" idx="6"/>
            </p:cNvCxnSpPr>
            <p:nvPr/>
          </p:nvCxnSpPr>
          <p:spPr>
            <a:xfrm flipH="1">
              <a:off x="4500823" y="5397682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p35"/>
            <p:cNvCxnSpPr>
              <a:stCxn id="1237" idx="1"/>
              <a:endCxn id="1246" idx="5"/>
            </p:cNvCxnSpPr>
            <p:nvPr/>
          </p:nvCxnSpPr>
          <p:spPr>
            <a:xfrm rot="10800000">
              <a:off x="4430864" y="4281513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47" name="Google Shape;1247;p35"/>
            <p:cNvCxnSpPr>
              <a:stCxn id="1240" idx="6"/>
              <a:endCxn id="1238" idx="2"/>
            </p:cNvCxnSpPr>
            <p:nvPr/>
          </p:nvCxnSpPr>
          <p:spPr>
            <a:xfrm>
              <a:off x="5970113" y="4111730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8" name="Google Shape;1248;p35"/>
            <p:cNvCxnSpPr>
              <a:stCxn id="1244" idx="0"/>
              <a:endCxn id="1246" idx="4"/>
            </p:cNvCxnSpPr>
            <p:nvPr/>
          </p:nvCxnSpPr>
          <p:spPr>
            <a:xfrm flipH="1" rot="10800000">
              <a:off x="4217248" y="4359755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9" name="Google Shape;1249;p35"/>
            <p:cNvCxnSpPr>
              <a:stCxn id="1246" idx="6"/>
              <a:endCxn id="1240" idx="2"/>
            </p:cNvCxnSpPr>
            <p:nvPr/>
          </p:nvCxnSpPr>
          <p:spPr>
            <a:xfrm>
              <a:off x="4513816" y="4092767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6" name="Google Shape;1246;p35"/>
            <p:cNvSpPr/>
            <p:nvPr/>
          </p:nvSpPr>
          <p:spPr>
            <a:xfrm>
              <a:off x="3946780" y="382586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3933730" y="51604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5403077" y="38448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5438623" y="5118702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6701695" y="4094891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704012" y="51054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250" name="Google Shape;1250;p35"/>
            <p:cNvSpPr txBox="1"/>
            <p:nvPr/>
          </p:nvSpPr>
          <p:spPr>
            <a:xfrm>
              <a:off x="5258193" y="447114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251" name="Google Shape;1251;p35"/>
            <p:cNvCxnSpPr>
              <a:stCxn id="1252" idx="6"/>
              <a:endCxn id="1253" idx="2"/>
            </p:cNvCxnSpPr>
            <p:nvPr/>
          </p:nvCxnSpPr>
          <p:spPr>
            <a:xfrm>
              <a:off x="8305466" y="5367723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254" name="Google Shape;1254;p35"/>
            <p:cNvSpPr txBox="1"/>
            <p:nvPr/>
          </p:nvSpPr>
          <p:spPr>
            <a:xfrm>
              <a:off x="8574654" y="498245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255" name="Google Shape;1255;p35"/>
            <p:cNvCxnSpPr>
              <a:stCxn id="1252" idx="7"/>
              <a:endCxn id="1256" idx="3"/>
            </p:cNvCxnSpPr>
            <p:nvPr/>
          </p:nvCxnSpPr>
          <p:spPr>
            <a:xfrm flipH="1" rot="10800000">
              <a:off x="8226213" y="4520432"/>
              <a:ext cx="3696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257" name="Google Shape;1257;p35"/>
            <p:cNvCxnSpPr>
              <a:stCxn id="1253" idx="1"/>
              <a:endCxn id="1256" idx="5"/>
            </p:cNvCxnSpPr>
            <p:nvPr/>
          </p:nvCxnSpPr>
          <p:spPr>
            <a:xfrm rot="10800000">
              <a:off x="8999037" y="4520433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258" name="Google Shape;1258;p35"/>
            <p:cNvSpPr txBox="1"/>
            <p:nvPr/>
          </p:nvSpPr>
          <p:spPr>
            <a:xfrm>
              <a:off x="8114370" y="458298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259" name="Google Shape;1259;p35"/>
            <p:cNvSpPr txBox="1"/>
            <p:nvPr/>
          </p:nvSpPr>
          <p:spPr>
            <a:xfrm>
              <a:off x="9151674" y="454645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9274915" y="510540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7764292" y="5105399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8512255" y="4072560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6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5" name="Google Shape;1265;p3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Start</a:t>
            </a:r>
            <a:r>
              <a:rPr lang="en-US"/>
              <a:t> from the initial node </a:t>
            </a:r>
            <a:r>
              <a:rPr b="1" lang="en-US">
                <a:solidFill>
                  <a:srgbClr val="F3CC5F"/>
                </a:solidFill>
              </a:rPr>
              <a:t>G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G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GH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GI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BD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CE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EF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GH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10</a:t>
            </a:r>
            <a:r>
              <a:rPr lang="en-US"/>
              <a:t>}</a:t>
            </a:r>
            <a:endParaRPr/>
          </a:p>
        </p:txBody>
      </p:sp>
      <p:sp>
        <p:nvSpPr>
          <p:cNvPr id="1266" name="Google Shape;1266;p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#10</a:t>
            </a:r>
            <a:endParaRPr/>
          </a:p>
        </p:txBody>
      </p:sp>
      <p:grpSp>
        <p:nvGrpSpPr>
          <p:cNvPr id="1267" name="Google Shape;1267;p36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1268" name="Google Shape;1268;p36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269" name="Google Shape;1269;p36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270" name="Google Shape;1270;p36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271" name="Google Shape;1271;p36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272" name="Google Shape;1272;p36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273" name="Google Shape;1273;p36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274" name="Google Shape;1274;p36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275" name="Google Shape;1275;p36"/>
            <p:cNvCxnSpPr>
              <a:stCxn id="1276" idx="7"/>
              <a:endCxn id="1277" idx="3"/>
            </p:cNvCxnSpPr>
            <p:nvPr/>
          </p:nvCxnSpPr>
          <p:spPr>
            <a:xfrm flipH="1" rot="10800000">
              <a:off x="5150442" y="51047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78" name="Google Shape;1278;p36"/>
            <p:cNvCxnSpPr>
              <a:stCxn id="1276" idx="0"/>
              <a:endCxn id="1279" idx="4"/>
            </p:cNvCxnSpPr>
            <p:nvPr/>
          </p:nvCxnSpPr>
          <p:spPr>
            <a:xfrm rot="10800000">
              <a:off x="4914565" y="49327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80" name="Google Shape;1280;p36"/>
            <p:cNvCxnSpPr>
              <a:stCxn id="1281" idx="0"/>
              <a:endCxn id="1277" idx="4"/>
            </p:cNvCxnSpPr>
            <p:nvPr/>
          </p:nvCxnSpPr>
          <p:spPr>
            <a:xfrm rot="10800000">
              <a:off x="6212954" y="5182832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p36"/>
            <p:cNvCxnSpPr>
              <a:stCxn id="1276" idx="2"/>
              <a:endCxn id="1283" idx="6"/>
            </p:cNvCxnSpPr>
            <p:nvPr/>
          </p:nvCxnSpPr>
          <p:spPr>
            <a:xfrm flipH="1">
              <a:off x="3728647" y="5951814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36"/>
            <p:cNvCxnSpPr>
              <a:stCxn id="1276" idx="1"/>
              <a:endCxn id="1285" idx="5"/>
            </p:cNvCxnSpPr>
            <p:nvPr/>
          </p:nvCxnSpPr>
          <p:spPr>
            <a:xfrm rot="10800000">
              <a:off x="3658687" y="48356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86" name="Google Shape;1286;p36"/>
            <p:cNvCxnSpPr>
              <a:stCxn id="1279" idx="6"/>
              <a:endCxn id="1277" idx="2"/>
            </p:cNvCxnSpPr>
            <p:nvPr/>
          </p:nvCxnSpPr>
          <p:spPr>
            <a:xfrm>
              <a:off x="5197937" y="4665862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36"/>
            <p:cNvCxnSpPr>
              <a:stCxn id="1283" idx="0"/>
              <a:endCxn id="1285" idx="4"/>
            </p:cNvCxnSpPr>
            <p:nvPr/>
          </p:nvCxnSpPr>
          <p:spPr>
            <a:xfrm flipH="1" rot="10800000">
              <a:off x="3445072" y="4913887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36"/>
            <p:cNvCxnSpPr>
              <a:stCxn id="1285" idx="6"/>
              <a:endCxn id="1279" idx="2"/>
            </p:cNvCxnSpPr>
            <p:nvPr/>
          </p:nvCxnSpPr>
          <p:spPr>
            <a:xfrm>
              <a:off x="3741640" y="4646899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5" name="Google Shape;1285;p36"/>
            <p:cNvSpPr/>
            <p:nvPr/>
          </p:nvSpPr>
          <p:spPr>
            <a:xfrm>
              <a:off x="3174604" y="43799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3161554" y="57145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4630901" y="43989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4666447" y="56728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5929519" y="46490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5931836" y="56595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289" name="Google Shape;1289;p36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290" name="Google Shape;1290;p36"/>
            <p:cNvCxnSpPr>
              <a:stCxn id="1291" idx="6"/>
              <a:endCxn id="1292" idx="2"/>
            </p:cNvCxnSpPr>
            <p:nvPr/>
          </p:nvCxnSpPr>
          <p:spPr>
            <a:xfrm>
              <a:off x="7533290" y="5921855"/>
              <a:ext cx="969300" cy="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293" name="Google Shape;1293;p36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294" name="Google Shape;1294;p36"/>
            <p:cNvCxnSpPr>
              <a:stCxn id="1291" idx="7"/>
              <a:endCxn id="1295" idx="3"/>
            </p:cNvCxnSpPr>
            <p:nvPr/>
          </p:nvCxnSpPr>
          <p:spPr>
            <a:xfrm flipH="1" rot="10800000">
              <a:off x="7454037" y="5074564"/>
              <a:ext cx="369600" cy="6618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296" name="Google Shape;1296;p36"/>
            <p:cNvCxnSpPr>
              <a:stCxn id="1292" idx="1"/>
              <a:endCxn id="1295" idx="5"/>
            </p:cNvCxnSpPr>
            <p:nvPr/>
          </p:nvCxnSpPr>
          <p:spPr>
            <a:xfrm rot="10800000">
              <a:off x="8226861" y="5074565"/>
              <a:ext cx="359400" cy="661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297" name="Google Shape;1297;p36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298" name="Google Shape;1298;p36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8502739" y="565953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6992116" y="565953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7740079" y="462669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37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4" name="Google Shape;1304;p3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GH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H</a:t>
            </a:r>
            <a:r>
              <a:rPr lang="en-US"/>
              <a:t> to other graph nodes: </a:t>
            </a:r>
            <a:r>
              <a:rPr b="1" lang="en-US">
                <a:solidFill>
                  <a:srgbClr val="F3CC5F"/>
                </a:solidFill>
              </a:rPr>
              <a:t>HI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BD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CE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EF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GH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HI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10</a:t>
            </a:r>
            <a:r>
              <a:rPr lang="en-US"/>
              <a:t>}</a:t>
            </a:r>
            <a:endParaRPr/>
          </a:p>
        </p:txBody>
      </p:sp>
      <p:sp>
        <p:nvSpPr>
          <p:cNvPr id="1305" name="Google Shape;1305;p3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#11</a:t>
            </a:r>
            <a:endParaRPr/>
          </a:p>
        </p:txBody>
      </p:sp>
      <p:grpSp>
        <p:nvGrpSpPr>
          <p:cNvPr id="1306" name="Google Shape;1306;p37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1307" name="Google Shape;1307;p37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308" name="Google Shape;1308;p37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309" name="Google Shape;1309;p37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310" name="Google Shape;1310;p37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311" name="Google Shape;1311;p37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312" name="Google Shape;1312;p37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313" name="Google Shape;1313;p37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314" name="Google Shape;1314;p37"/>
            <p:cNvCxnSpPr>
              <a:stCxn id="1315" idx="7"/>
              <a:endCxn id="1316" idx="3"/>
            </p:cNvCxnSpPr>
            <p:nvPr/>
          </p:nvCxnSpPr>
          <p:spPr>
            <a:xfrm flipH="1" rot="10800000">
              <a:off x="5150442" y="51047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17" name="Google Shape;1317;p37"/>
            <p:cNvCxnSpPr>
              <a:stCxn id="1315" idx="0"/>
              <a:endCxn id="1318" idx="4"/>
            </p:cNvCxnSpPr>
            <p:nvPr/>
          </p:nvCxnSpPr>
          <p:spPr>
            <a:xfrm rot="10800000">
              <a:off x="4914565" y="49327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19" name="Google Shape;1319;p37"/>
            <p:cNvCxnSpPr>
              <a:stCxn id="1320" idx="0"/>
              <a:endCxn id="1316" idx="4"/>
            </p:cNvCxnSpPr>
            <p:nvPr/>
          </p:nvCxnSpPr>
          <p:spPr>
            <a:xfrm rot="10800000">
              <a:off x="6212954" y="5182832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1" name="Google Shape;1321;p37"/>
            <p:cNvCxnSpPr>
              <a:stCxn id="1315" idx="2"/>
              <a:endCxn id="1322" idx="6"/>
            </p:cNvCxnSpPr>
            <p:nvPr/>
          </p:nvCxnSpPr>
          <p:spPr>
            <a:xfrm flipH="1">
              <a:off x="3728647" y="5951814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3" name="Google Shape;1323;p37"/>
            <p:cNvCxnSpPr>
              <a:stCxn id="1315" idx="1"/>
              <a:endCxn id="1324" idx="5"/>
            </p:cNvCxnSpPr>
            <p:nvPr/>
          </p:nvCxnSpPr>
          <p:spPr>
            <a:xfrm rot="10800000">
              <a:off x="3658687" y="48356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25" name="Google Shape;1325;p37"/>
            <p:cNvCxnSpPr>
              <a:stCxn id="1318" idx="6"/>
              <a:endCxn id="1316" idx="2"/>
            </p:cNvCxnSpPr>
            <p:nvPr/>
          </p:nvCxnSpPr>
          <p:spPr>
            <a:xfrm>
              <a:off x="5197937" y="4665862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6" name="Google Shape;1326;p37"/>
            <p:cNvCxnSpPr>
              <a:stCxn id="1322" idx="0"/>
              <a:endCxn id="1324" idx="4"/>
            </p:cNvCxnSpPr>
            <p:nvPr/>
          </p:nvCxnSpPr>
          <p:spPr>
            <a:xfrm flipH="1" rot="10800000">
              <a:off x="3445072" y="4913887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7" name="Google Shape;1327;p37"/>
            <p:cNvCxnSpPr>
              <a:stCxn id="1324" idx="6"/>
              <a:endCxn id="1318" idx="2"/>
            </p:cNvCxnSpPr>
            <p:nvPr/>
          </p:nvCxnSpPr>
          <p:spPr>
            <a:xfrm>
              <a:off x="3741640" y="4646899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4" name="Google Shape;1324;p37"/>
            <p:cNvSpPr/>
            <p:nvPr/>
          </p:nvSpPr>
          <p:spPr>
            <a:xfrm>
              <a:off x="3174604" y="43799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3161554" y="57145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4630901" y="43989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4666447" y="56728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5929519" y="46490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5931836" y="56595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328" name="Google Shape;1328;p37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329" name="Google Shape;1329;p37"/>
            <p:cNvCxnSpPr>
              <a:stCxn id="1330" idx="6"/>
              <a:endCxn id="1331" idx="2"/>
            </p:cNvCxnSpPr>
            <p:nvPr/>
          </p:nvCxnSpPr>
          <p:spPr>
            <a:xfrm>
              <a:off x="7533290" y="5921855"/>
              <a:ext cx="969300" cy="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332" name="Google Shape;1332;p37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333" name="Google Shape;1333;p37"/>
            <p:cNvCxnSpPr>
              <a:stCxn id="1330" idx="7"/>
              <a:endCxn id="1334" idx="3"/>
            </p:cNvCxnSpPr>
            <p:nvPr/>
          </p:nvCxnSpPr>
          <p:spPr>
            <a:xfrm flipH="1" rot="10800000">
              <a:off x="7454037" y="5074564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5" name="Google Shape;1335;p37"/>
            <p:cNvCxnSpPr>
              <a:stCxn id="1331" idx="1"/>
              <a:endCxn id="1334" idx="5"/>
            </p:cNvCxnSpPr>
            <p:nvPr/>
          </p:nvCxnSpPr>
          <p:spPr>
            <a:xfrm rot="10800000">
              <a:off x="8226861" y="5074565"/>
              <a:ext cx="359400" cy="66180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336" name="Google Shape;1336;p37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337" name="Google Shape;1337;p37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8502739" y="565953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6992116" y="565953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7740079" y="462669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3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3" name="Google Shape;1343;p3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HI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 and add it to the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Enqueue</a:t>
            </a:r>
            <a:r>
              <a:rPr lang="en-US"/>
              <a:t> all edges from </a:t>
            </a:r>
            <a:r>
              <a:rPr b="1" lang="en-US">
                <a:solidFill>
                  <a:srgbClr val="F3CC5F"/>
                </a:solidFill>
              </a:rPr>
              <a:t>I</a:t>
            </a:r>
            <a:r>
              <a:rPr lang="en-US"/>
              <a:t> to other graph nodes: no such edges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BD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CE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EF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GH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HI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GI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10</a:t>
            </a:r>
            <a:r>
              <a:rPr lang="en-US"/>
              <a:t>}</a:t>
            </a:r>
            <a:endParaRPr/>
          </a:p>
        </p:txBody>
      </p:sp>
      <p:sp>
        <p:nvSpPr>
          <p:cNvPr id="1344" name="Google Shape;1344;p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#12</a:t>
            </a:r>
            <a:endParaRPr/>
          </a:p>
        </p:txBody>
      </p:sp>
      <p:grpSp>
        <p:nvGrpSpPr>
          <p:cNvPr id="1345" name="Google Shape;1345;p38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1346" name="Google Shape;1346;p38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347" name="Google Shape;1347;p38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348" name="Google Shape;1348;p38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349" name="Google Shape;1349;p38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350" name="Google Shape;1350;p38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351" name="Google Shape;1351;p38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352" name="Google Shape;1352;p38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353" name="Google Shape;1353;p38"/>
            <p:cNvCxnSpPr>
              <a:stCxn id="1354" idx="7"/>
              <a:endCxn id="1355" idx="3"/>
            </p:cNvCxnSpPr>
            <p:nvPr/>
          </p:nvCxnSpPr>
          <p:spPr>
            <a:xfrm flipH="1" rot="10800000">
              <a:off x="5150442" y="51047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56" name="Google Shape;1356;p38"/>
            <p:cNvCxnSpPr>
              <a:stCxn id="1354" idx="0"/>
              <a:endCxn id="1357" idx="4"/>
            </p:cNvCxnSpPr>
            <p:nvPr/>
          </p:nvCxnSpPr>
          <p:spPr>
            <a:xfrm rot="10800000">
              <a:off x="4914565" y="49327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58" name="Google Shape;1358;p38"/>
            <p:cNvCxnSpPr>
              <a:stCxn id="1359" idx="0"/>
              <a:endCxn id="1355" idx="4"/>
            </p:cNvCxnSpPr>
            <p:nvPr/>
          </p:nvCxnSpPr>
          <p:spPr>
            <a:xfrm rot="10800000">
              <a:off x="6212954" y="5182832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38"/>
            <p:cNvCxnSpPr>
              <a:stCxn id="1354" idx="2"/>
              <a:endCxn id="1361" idx="6"/>
            </p:cNvCxnSpPr>
            <p:nvPr/>
          </p:nvCxnSpPr>
          <p:spPr>
            <a:xfrm flipH="1">
              <a:off x="3728647" y="5951814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38"/>
            <p:cNvCxnSpPr>
              <a:stCxn id="1354" idx="1"/>
              <a:endCxn id="1363" idx="5"/>
            </p:cNvCxnSpPr>
            <p:nvPr/>
          </p:nvCxnSpPr>
          <p:spPr>
            <a:xfrm rot="10800000">
              <a:off x="3658687" y="48356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64" name="Google Shape;1364;p38"/>
            <p:cNvCxnSpPr>
              <a:stCxn id="1357" idx="6"/>
              <a:endCxn id="1355" idx="2"/>
            </p:cNvCxnSpPr>
            <p:nvPr/>
          </p:nvCxnSpPr>
          <p:spPr>
            <a:xfrm>
              <a:off x="5197937" y="4665862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38"/>
            <p:cNvCxnSpPr>
              <a:stCxn id="1361" idx="0"/>
              <a:endCxn id="1363" idx="4"/>
            </p:cNvCxnSpPr>
            <p:nvPr/>
          </p:nvCxnSpPr>
          <p:spPr>
            <a:xfrm flipH="1" rot="10800000">
              <a:off x="3445072" y="4913887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38"/>
            <p:cNvCxnSpPr>
              <a:stCxn id="1363" idx="6"/>
              <a:endCxn id="1357" idx="2"/>
            </p:cNvCxnSpPr>
            <p:nvPr/>
          </p:nvCxnSpPr>
          <p:spPr>
            <a:xfrm>
              <a:off x="3741640" y="4646899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63" name="Google Shape;1363;p38"/>
            <p:cNvSpPr/>
            <p:nvPr/>
          </p:nvSpPr>
          <p:spPr>
            <a:xfrm>
              <a:off x="3174604" y="43799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3161554" y="57145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4630901" y="43989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4666447" y="56728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5929519" y="46490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5931836" y="56595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367" name="Google Shape;1367;p38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368" name="Google Shape;1368;p38"/>
            <p:cNvCxnSpPr>
              <a:stCxn id="1369" idx="6"/>
              <a:endCxn id="1370" idx="2"/>
            </p:cNvCxnSpPr>
            <p:nvPr/>
          </p:nvCxnSpPr>
          <p:spPr>
            <a:xfrm>
              <a:off x="7533290" y="5921855"/>
              <a:ext cx="969300" cy="0"/>
            </a:xfrm>
            <a:prstGeom prst="straightConnector1">
              <a:avLst/>
            </a:prstGeom>
            <a:noFill/>
            <a:ln cap="flat" cmpd="sng" w="762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371" name="Google Shape;1371;p38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372" name="Google Shape;1372;p38"/>
            <p:cNvCxnSpPr>
              <a:stCxn id="1369" idx="7"/>
              <a:endCxn id="1373" idx="3"/>
            </p:cNvCxnSpPr>
            <p:nvPr/>
          </p:nvCxnSpPr>
          <p:spPr>
            <a:xfrm flipH="1" rot="10800000">
              <a:off x="7454037" y="5074564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p38"/>
            <p:cNvCxnSpPr>
              <a:stCxn id="1370" idx="1"/>
              <a:endCxn id="1373" idx="5"/>
            </p:cNvCxnSpPr>
            <p:nvPr/>
          </p:nvCxnSpPr>
          <p:spPr>
            <a:xfrm rot="10800000">
              <a:off x="8226861" y="5074565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75" name="Google Shape;1375;p38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376" name="Google Shape;1376;p38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8502739" y="565953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6992116" y="565953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7740079" y="462669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39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2" name="Google Shape;1382;p3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Dequeue the shortest edge </a:t>
            </a:r>
            <a:r>
              <a:rPr lang="en-US"/>
              <a:t>{</a:t>
            </a:r>
            <a:r>
              <a:rPr b="1" lang="en-US">
                <a:solidFill>
                  <a:srgbClr val="F3CC5F"/>
                </a:solidFill>
              </a:rPr>
              <a:t>GI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 and add it to the tree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It would create a loop in the spanning tree 🡪 skip it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 </a:t>
            </a:r>
            <a:r>
              <a:rPr lang="en-US"/>
              <a:t>= {</a:t>
            </a:r>
            <a:r>
              <a:rPr b="1" lang="en-US">
                <a:solidFill>
                  <a:srgbClr val="F3CC5F"/>
                </a:solidFill>
              </a:rPr>
              <a:t>AB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BD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AC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CE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EF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GH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8</a:t>
            </a:r>
            <a:r>
              <a:rPr lang="en-US"/>
              <a:t>}, {</a:t>
            </a:r>
            <a:r>
              <a:rPr b="1" lang="en-US">
                <a:solidFill>
                  <a:srgbClr val="F3CC5F"/>
                </a:solidFill>
              </a:rPr>
              <a:t>HI </a:t>
            </a:r>
            <a:r>
              <a:rPr lang="en-US"/>
              <a:t>= </a:t>
            </a:r>
            <a:r>
              <a:rPr lang="en-US">
                <a:solidFill>
                  <a:srgbClr val="F3CC5F"/>
                </a:solidFill>
              </a:rPr>
              <a:t>7</a:t>
            </a:r>
            <a:r>
              <a:rPr lang="en-US"/>
              <a:t>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Priority queue </a:t>
            </a:r>
            <a:r>
              <a:rPr lang="en-US"/>
              <a:t>= { } 🡪 stop the algorithm</a:t>
            </a:r>
            <a:endParaRPr/>
          </a:p>
        </p:txBody>
      </p:sp>
      <p:sp>
        <p:nvSpPr>
          <p:cNvPr id="1383" name="Google Shape;1383;p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Step #13</a:t>
            </a:r>
            <a:endParaRPr/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3112585" y="4309447"/>
            <a:ext cx="5960477" cy="1938953"/>
            <a:chOff x="3112585" y="4309447"/>
            <a:chExt cx="5960477" cy="1938953"/>
          </a:xfrm>
        </p:grpSpPr>
        <p:sp>
          <p:nvSpPr>
            <p:cNvPr id="1385" name="Google Shape;1385;p39"/>
            <p:cNvSpPr txBox="1"/>
            <p:nvPr/>
          </p:nvSpPr>
          <p:spPr>
            <a:xfrm>
              <a:off x="3112585" y="51442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386" name="Google Shape;1386;p39"/>
            <p:cNvSpPr txBox="1"/>
            <p:nvPr/>
          </p:nvSpPr>
          <p:spPr>
            <a:xfrm>
              <a:off x="3990476" y="5594258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387" name="Google Shape;1387;p39"/>
            <p:cNvSpPr txBox="1"/>
            <p:nvPr/>
          </p:nvSpPr>
          <p:spPr>
            <a:xfrm>
              <a:off x="3714750" y="50629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388" name="Google Shape;1388;p39"/>
            <p:cNvSpPr txBox="1"/>
            <p:nvPr/>
          </p:nvSpPr>
          <p:spPr>
            <a:xfrm>
              <a:off x="6186847" y="52569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389" name="Google Shape;1389;p39"/>
            <p:cNvSpPr txBox="1"/>
            <p:nvPr/>
          </p:nvSpPr>
          <p:spPr>
            <a:xfrm>
              <a:off x="5332948" y="51188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390" name="Google Shape;1390;p39"/>
            <p:cNvSpPr txBox="1"/>
            <p:nvPr/>
          </p:nvSpPr>
          <p:spPr>
            <a:xfrm>
              <a:off x="5463887" y="44588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391" name="Google Shape;1391;p39"/>
            <p:cNvSpPr txBox="1"/>
            <p:nvPr/>
          </p:nvSpPr>
          <p:spPr>
            <a:xfrm>
              <a:off x="4092947" y="43094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392" name="Google Shape;1392;p39"/>
            <p:cNvCxnSpPr>
              <a:stCxn id="1393" idx="7"/>
              <a:endCxn id="1394" idx="3"/>
            </p:cNvCxnSpPr>
            <p:nvPr/>
          </p:nvCxnSpPr>
          <p:spPr>
            <a:xfrm flipH="1" rot="10800000">
              <a:off x="5150442" y="51047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95" name="Google Shape;1395;p39"/>
            <p:cNvCxnSpPr>
              <a:stCxn id="1393" idx="0"/>
              <a:endCxn id="1396" idx="4"/>
            </p:cNvCxnSpPr>
            <p:nvPr/>
          </p:nvCxnSpPr>
          <p:spPr>
            <a:xfrm rot="10800000">
              <a:off x="4914565" y="49327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397" name="Google Shape;1397;p39"/>
            <p:cNvCxnSpPr>
              <a:stCxn id="1398" idx="0"/>
              <a:endCxn id="1394" idx="4"/>
            </p:cNvCxnSpPr>
            <p:nvPr/>
          </p:nvCxnSpPr>
          <p:spPr>
            <a:xfrm rot="10800000">
              <a:off x="6212954" y="5182832"/>
              <a:ext cx="2400" cy="476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39"/>
            <p:cNvCxnSpPr>
              <a:stCxn id="1393" idx="2"/>
              <a:endCxn id="1400" idx="6"/>
            </p:cNvCxnSpPr>
            <p:nvPr/>
          </p:nvCxnSpPr>
          <p:spPr>
            <a:xfrm flipH="1">
              <a:off x="3728647" y="5951814"/>
              <a:ext cx="937800" cy="29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39"/>
            <p:cNvCxnSpPr>
              <a:stCxn id="1393" idx="1"/>
              <a:endCxn id="1402" idx="5"/>
            </p:cNvCxnSpPr>
            <p:nvPr/>
          </p:nvCxnSpPr>
          <p:spPr>
            <a:xfrm rot="10800000">
              <a:off x="3658687" y="48356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03" name="Google Shape;1403;p39"/>
            <p:cNvCxnSpPr>
              <a:stCxn id="1396" idx="6"/>
              <a:endCxn id="1394" idx="2"/>
            </p:cNvCxnSpPr>
            <p:nvPr/>
          </p:nvCxnSpPr>
          <p:spPr>
            <a:xfrm>
              <a:off x="5197937" y="4665862"/>
              <a:ext cx="731700" cy="250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39"/>
            <p:cNvCxnSpPr>
              <a:stCxn id="1400" idx="0"/>
              <a:endCxn id="1402" idx="4"/>
            </p:cNvCxnSpPr>
            <p:nvPr/>
          </p:nvCxnSpPr>
          <p:spPr>
            <a:xfrm flipH="1" rot="10800000">
              <a:off x="3445072" y="4913887"/>
              <a:ext cx="13200" cy="800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39"/>
            <p:cNvCxnSpPr>
              <a:stCxn id="1402" idx="6"/>
              <a:endCxn id="1396" idx="2"/>
            </p:cNvCxnSpPr>
            <p:nvPr/>
          </p:nvCxnSpPr>
          <p:spPr>
            <a:xfrm>
              <a:off x="3741640" y="4646899"/>
              <a:ext cx="889200" cy="18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2" name="Google Shape;1402;p39"/>
            <p:cNvSpPr/>
            <p:nvPr/>
          </p:nvSpPr>
          <p:spPr>
            <a:xfrm>
              <a:off x="3174604" y="43799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3161554" y="57145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630901" y="43989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666447" y="56728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5929519" y="46490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5931836" y="56595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406" name="Google Shape;1406;p39"/>
            <p:cNvSpPr txBox="1"/>
            <p:nvPr/>
          </p:nvSpPr>
          <p:spPr>
            <a:xfrm>
              <a:off x="4486017" y="50252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407" name="Google Shape;1407;p39"/>
            <p:cNvCxnSpPr>
              <a:stCxn id="1408" idx="6"/>
              <a:endCxn id="1409" idx="2"/>
            </p:cNvCxnSpPr>
            <p:nvPr/>
          </p:nvCxnSpPr>
          <p:spPr>
            <a:xfrm>
              <a:off x="7533290" y="5921855"/>
              <a:ext cx="969300" cy="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410" name="Google Shape;1410;p39"/>
            <p:cNvSpPr txBox="1"/>
            <p:nvPr/>
          </p:nvSpPr>
          <p:spPr>
            <a:xfrm>
              <a:off x="7802478" y="5536588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411" name="Google Shape;1411;p39"/>
            <p:cNvCxnSpPr>
              <a:stCxn id="1408" idx="7"/>
              <a:endCxn id="1412" idx="3"/>
            </p:cNvCxnSpPr>
            <p:nvPr/>
          </p:nvCxnSpPr>
          <p:spPr>
            <a:xfrm flipH="1" rot="10800000">
              <a:off x="7454037" y="5074564"/>
              <a:ext cx="3696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3" name="Google Shape;1413;p39"/>
            <p:cNvCxnSpPr>
              <a:stCxn id="1409" idx="1"/>
              <a:endCxn id="1412" idx="5"/>
            </p:cNvCxnSpPr>
            <p:nvPr/>
          </p:nvCxnSpPr>
          <p:spPr>
            <a:xfrm rot="10800000">
              <a:off x="8226861" y="5074565"/>
              <a:ext cx="359400" cy="661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4" name="Google Shape;1414;p39"/>
            <p:cNvSpPr txBox="1"/>
            <p:nvPr/>
          </p:nvSpPr>
          <p:spPr>
            <a:xfrm>
              <a:off x="7342194" y="513711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15" name="Google Shape;1415;p39"/>
            <p:cNvSpPr txBox="1"/>
            <p:nvPr/>
          </p:nvSpPr>
          <p:spPr>
            <a:xfrm>
              <a:off x="8379498" y="510058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409" name="Google Shape;1409;p39"/>
            <p:cNvSpPr/>
            <p:nvPr/>
          </p:nvSpPr>
          <p:spPr>
            <a:xfrm>
              <a:off x="8502739" y="565953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6992116" y="565953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12" name="Google Shape;1412;p39"/>
            <p:cNvSpPr/>
            <p:nvPr/>
          </p:nvSpPr>
          <p:spPr>
            <a:xfrm>
              <a:off x="7740079" y="4626692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idx="4294967295" type="ctrTitle"/>
          </p:nvPr>
        </p:nvSpPr>
        <p:spPr>
          <a:xfrm>
            <a:off x="912813" y="5504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Minimum Spanning Tree (MST)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812" y="1371600"/>
            <a:ext cx="3200400" cy="3461028"/>
          </a:xfrm>
          <a:prstGeom prst="roundRect">
            <a:avLst>
              <a:gd fmla="val 877" name="adj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2987">
            <a:off x="231757" y="1829004"/>
            <a:ext cx="3750474" cy="254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0134" y="2057400"/>
            <a:ext cx="4356878" cy="208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1" name="Google Shape;1421;p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(with Priority Queue)</a:t>
            </a:r>
            <a:endParaRPr/>
          </a:p>
        </p:txBody>
      </p:sp>
      <p:sp>
        <p:nvSpPr>
          <p:cNvPr id="1422" name="Google Shape;1422;p40"/>
          <p:cNvSpPr/>
          <p:nvPr/>
        </p:nvSpPr>
        <p:spPr>
          <a:xfrm>
            <a:off x="633454" y="1066800"/>
            <a:ext cx="10932958" cy="5416868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var spanningTreeNodes = 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foreach (v ϵ graphVertices)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(v ∉ spanningTreeNodes)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Prim(v)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Prim(startNode)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spanningTreeNodes 🡨 startNode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priorityQueue = 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priorityQueue 🡨 childEdges(startNode)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(priorityQueue is not empty)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smallestEdge = priorityQueue.ExtractMin()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(smallestEdge connects tree node with non-tree 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print smallestEdge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spanningTreeNodes 🡨 smallestEdge.nonTreeNode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priorityQueue 🡨 childEdges(smallestEdge.nonTreeNode)</a:t>
            </a:r>
            <a:endParaRPr/>
          </a:p>
        </p:txBody>
      </p:sp>
      <p:sp>
        <p:nvSpPr>
          <p:cNvPr id="1423" name="Google Shape;1423;p40"/>
          <p:cNvSpPr txBox="1"/>
          <p:nvPr/>
        </p:nvSpPr>
        <p:spPr>
          <a:xfrm>
            <a:off x="7161212" y="1143000"/>
            <a:ext cx="43788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complexity: 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O(|</a:t>
            </a:r>
            <a:r>
              <a:rPr i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| * log |</a:t>
            </a:r>
            <a:r>
              <a:rPr i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|)</a:t>
            </a:r>
            <a:endParaRPr/>
          </a:p>
        </p:txBody>
      </p:sp>
      <p:grpSp>
        <p:nvGrpSpPr>
          <p:cNvPr id="1424" name="Google Shape;1424;p40"/>
          <p:cNvGrpSpPr/>
          <p:nvPr/>
        </p:nvGrpSpPr>
        <p:grpSpPr>
          <a:xfrm>
            <a:off x="8483906" y="1856096"/>
            <a:ext cx="2737515" cy="2743200"/>
            <a:chOff x="8497551" y="1752600"/>
            <a:chExt cx="2737515" cy="2743200"/>
          </a:xfrm>
        </p:grpSpPr>
        <p:sp>
          <p:nvSpPr>
            <p:cNvPr id="1425" name="Google Shape;1425;p40"/>
            <p:cNvSpPr txBox="1"/>
            <p:nvPr/>
          </p:nvSpPr>
          <p:spPr>
            <a:xfrm>
              <a:off x="8497551" y="3575941"/>
              <a:ext cx="237350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426" name="Google Shape;1426;p40"/>
            <p:cNvSpPr txBox="1"/>
            <p:nvPr/>
          </p:nvSpPr>
          <p:spPr>
            <a:xfrm>
              <a:off x="9213016" y="3917279"/>
              <a:ext cx="237349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427" name="Google Shape;1427;p40"/>
            <p:cNvSpPr txBox="1"/>
            <p:nvPr/>
          </p:nvSpPr>
          <p:spPr>
            <a:xfrm>
              <a:off x="8999378" y="3546309"/>
              <a:ext cx="237349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428" name="Google Shape;1428;p40"/>
            <p:cNvSpPr txBox="1"/>
            <p:nvPr/>
          </p:nvSpPr>
          <p:spPr>
            <a:xfrm>
              <a:off x="10901163" y="3633485"/>
              <a:ext cx="333902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429" name="Google Shape;1429;p40"/>
            <p:cNvSpPr txBox="1"/>
            <p:nvPr/>
          </p:nvSpPr>
          <p:spPr>
            <a:xfrm>
              <a:off x="10253192" y="3522836"/>
              <a:ext cx="237349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30" name="Google Shape;1430;p40"/>
            <p:cNvSpPr txBox="1"/>
            <p:nvPr/>
          </p:nvSpPr>
          <p:spPr>
            <a:xfrm>
              <a:off x="10354646" y="3035206"/>
              <a:ext cx="237349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431" name="Google Shape;1431;p40"/>
            <p:cNvSpPr txBox="1"/>
            <p:nvPr/>
          </p:nvSpPr>
          <p:spPr>
            <a:xfrm>
              <a:off x="9278764" y="2901870"/>
              <a:ext cx="237349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432" name="Google Shape;1432;p40"/>
            <p:cNvCxnSpPr>
              <a:stCxn id="1433" idx="7"/>
              <a:endCxn id="1434" idx="3"/>
            </p:cNvCxnSpPr>
            <p:nvPr/>
          </p:nvCxnSpPr>
          <p:spPr>
            <a:xfrm flipH="1" rot="10800000">
              <a:off x="10111782" y="3579752"/>
              <a:ext cx="668100" cy="520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35" name="Google Shape;1435;p40"/>
            <p:cNvCxnSpPr>
              <a:stCxn id="1433" idx="0"/>
              <a:endCxn id="1436" idx="4"/>
            </p:cNvCxnSpPr>
            <p:nvPr/>
          </p:nvCxnSpPr>
          <p:spPr>
            <a:xfrm rot="10800000">
              <a:off x="9928848" y="3458506"/>
              <a:ext cx="27600" cy="576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37" name="Google Shape;1437;p40"/>
            <p:cNvCxnSpPr>
              <a:stCxn id="1438" idx="0"/>
              <a:endCxn id="1434" idx="4"/>
            </p:cNvCxnSpPr>
            <p:nvPr/>
          </p:nvCxnSpPr>
          <p:spPr>
            <a:xfrm rot="10800000">
              <a:off x="10935098" y="3642252"/>
              <a:ext cx="1800" cy="381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39" name="Google Shape;1439;p40"/>
            <p:cNvCxnSpPr>
              <a:stCxn id="1433" idx="2"/>
              <a:endCxn id="1440" idx="6"/>
            </p:cNvCxnSpPr>
            <p:nvPr/>
          </p:nvCxnSpPr>
          <p:spPr>
            <a:xfrm flipH="1">
              <a:off x="9010173" y="4258252"/>
              <a:ext cx="726600" cy="237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41" name="Google Shape;1441;p40"/>
            <p:cNvCxnSpPr>
              <a:stCxn id="1433" idx="1"/>
              <a:endCxn id="1442" idx="5"/>
            </p:cNvCxnSpPr>
            <p:nvPr/>
          </p:nvCxnSpPr>
          <p:spPr>
            <a:xfrm rot="10800000">
              <a:off x="8956014" y="3364352"/>
              <a:ext cx="845100" cy="735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43" name="Google Shape;1443;p40"/>
            <p:cNvCxnSpPr>
              <a:stCxn id="1436" idx="6"/>
              <a:endCxn id="1434" idx="2"/>
            </p:cNvCxnSpPr>
            <p:nvPr/>
          </p:nvCxnSpPr>
          <p:spPr>
            <a:xfrm>
              <a:off x="10148582" y="3244816"/>
              <a:ext cx="566700" cy="183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44" name="Google Shape;1444;p40"/>
            <p:cNvCxnSpPr>
              <a:stCxn id="1440" idx="0"/>
              <a:endCxn id="1442" idx="4"/>
            </p:cNvCxnSpPr>
            <p:nvPr/>
          </p:nvCxnSpPr>
          <p:spPr>
            <a:xfrm flipH="1" rot="10800000">
              <a:off x="8790426" y="3426848"/>
              <a:ext cx="10200" cy="6414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45" name="Google Shape;1445;p40"/>
            <p:cNvCxnSpPr>
              <a:stCxn id="1442" idx="6"/>
              <a:endCxn id="1436" idx="2"/>
            </p:cNvCxnSpPr>
            <p:nvPr/>
          </p:nvCxnSpPr>
          <p:spPr>
            <a:xfrm>
              <a:off x="9020212" y="3213093"/>
              <a:ext cx="689100" cy="31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442" name="Google Shape;1442;p40"/>
            <p:cNvSpPr/>
            <p:nvPr/>
          </p:nvSpPr>
          <p:spPr>
            <a:xfrm>
              <a:off x="8580861" y="2999317"/>
              <a:ext cx="439351" cy="42755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8570750" y="4068248"/>
              <a:ext cx="439351" cy="42755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9709231" y="3031040"/>
              <a:ext cx="439351" cy="42755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9736773" y="4034806"/>
              <a:ext cx="439351" cy="44689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10715427" y="3214794"/>
              <a:ext cx="439351" cy="42755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10717223" y="4024152"/>
              <a:ext cx="439351" cy="42755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446" name="Google Shape;1446;p40"/>
            <p:cNvSpPr txBox="1"/>
            <p:nvPr/>
          </p:nvSpPr>
          <p:spPr>
            <a:xfrm>
              <a:off x="9528732" y="3516149"/>
              <a:ext cx="333902" cy="279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447" name="Google Shape;1447;p40"/>
            <p:cNvCxnSpPr>
              <a:stCxn id="1448" idx="6"/>
              <a:endCxn id="1449" idx="2"/>
            </p:cNvCxnSpPr>
            <p:nvPr/>
          </p:nvCxnSpPr>
          <p:spPr>
            <a:xfrm>
              <a:off x="9542534" y="2573345"/>
              <a:ext cx="839700" cy="112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450" name="Google Shape;1450;p40"/>
            <p:cNvSpPr txBox="1"/>
            <p:nvPr/>
          </p:nvSpPr>
          <p:spPr>
            <a:xfrm>
              <a:off x="9793826" y="2312735"/>
              <a:ext cx="339325" cy="295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451" name="Google Shape;1451;p40"/>
            <p:cNvCxnSpPr>
              <a:stCxn id="1448" idx="7"/>
              <a:endCxn id="1452" idx="3"/>
            </p:cNvCxnSpPr>
            <p:nvPr/>
          </p:nvCxnSpPr>
          <p:spPr>
            <a:xfrm flipH="1" rot="10800000">
              <a:off x="9481127" y="2111278"/>
              <a:ext cx="377100" cy="3135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53" name="Google Shape;1453;p40"/>
            <p:cNvCxnSpPr>
              <a:stCxn id="1449" idx="1"/>
              <a:endCxn id="1452" idx="5"/>
            </p:cNvCxnSpPr>
            <p:nvPr/>
          </p:nvCxnSpPr>
          <p:spPr>
            <a:xfrm rot="10800000">
              <a:off x="10170589" y="2111280"/>
              <a:ext cx="276300" cy="42630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454" name="Google Shape;1454;p40"/>
            <p:cNvSpPr txBox="1"/>
            <p:nvPr/>
          </p:nvSpPr>
          <p:spPr>
            <a:xfrm>
              <a:off x="9452532" y="1937428"/>
              <a:ext cx="241205" cy="295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55" name="Google Shape;1455;p40"/>
            <p:cNvSpPr txBox="1"/>
            <p:nvPr/>
          </p:nvSpPr>
          <p:spPr>
            <a:xfrm>
              <a:off x="10282076" y="2036687"/>
              <a:ext cx="241205" cy="2958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10382175" y="2476042"/>
              <a:ext cx="441898" cy="420211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48" name="Google Shape;1448;p40"/>
            <p:cNvSpPr/>
            <p:nvPr/>
          </p:nvSpPr>
          <p:spPr>
            <a:xfrm>
              <a:off x="9123221" y="2363239"/>
              <a:ext cx="419313" cy="42021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52" name="Google Shape;1452;p40"/>
            <p:cNvSpPr/>
            <p:nvPr/>
          </p:nvSpPr>
          <p:spPr>
            <a:xfrm>
              <a:off x="9793536" y="1752600"/>
              <a:ext cx="441898" cy="420211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1"/>
          <p:cNvSpPr txBox="1"/>
          <p:nvPr>
            <p:ph type="title"/>
          </p:nvPr>
        </p:nvSpPr>
        <p:spPr>
          <a:xfrm>
            <a:off x="760414" y="4953000"/>
            <a:ext cx="10667998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Prim's Algorithm with Priority Queue</a:t>
            </a:r>
            <a:endParaRPr/>
          </a:p>
        </p:txBody>
      </p:sp>
      <p:sp>
        <p:nvSpPr>
          <p:cNvPr id="1461" name="Google Shape;1461;p41"/>
          <p:cNvSpPr txBox="1"/>
          <p:nvPr>
            <p:ph idx="1" type="body"/>
          </p:nvPr>
        </p:nvSpPr>
        <p:spPr>
          <a:xfrm>
            <a:off x="760414" y="5834166"/>
            <a:ext cx="10667998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Demo</a:t>
            </a:r>
            <a:endParaRPr/>
          </a:p>
        </p:txBody>
      </p:sp>
      <p:grpSp>
        <p:nvGrpSpPr>
          <p:cNvPr id="1462" name="Google Shape;1462;p41"/>
          <p:cNvGrpSpPr/>
          <p:nvPr/>
        </p:nvGrpSpPr>
        <p:grpSpPr>
          <a:xfrm>
            <a:off x="1293812" y="685800"/>
            <a:ext cx="3276600" cy="3818681"/>
            <a:chOff x="7861309" y="2277319"/>
            <a:chExt cx="3562138" cy="4047281"/>
          </a:xfrm>
        </p:grpSpPr>
        <p:sp>
          <p:nvSpPr>
            <p:cNvPr id="1463" name="Google Shape;1463;p41"/>
            <p:cNvSpPr txBox="1"/>
            <p:nvPr/>
          </p:nvSpPr>
          <p:spPr>
            <a:xfrm>
              <a:off x="7861309" y="5154325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464" name="Google Shape;1464;p41"/>
            <p:cNvSpPr txBox="1"/>
            <p:nvPr/>
          </p:nvSpPr>
          <p:spPr>
            <a:xfrm>
              <a:off x="8753460" y="5631299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465" name="Google Shape;1465;p41"/>
            <p:cNvSpPr txBox="1"/>
            <p:nvPr/>
          </p:nvSpPr>
          <p:spPr>
            <a:xfrm>
              <a:off x="8473255" y="506816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466" name="Google Shape;1466;p41"/>
            <p:cNvSpPr txBox="1"/>
            <p:nvPr/>
          </p:nvSpPr>
          <p:spPr>
            <a:xfrm>
              <a:off x="10985507" y="5273822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467" name="Google Shape;1467;p41"/>
            <p:cNvSpPr txBox="1"/>
            <p:nvPr/>
          </p:nvSpPr>
          <p:spPr>
            <a:xfrm>
              <a:off x="10117739" y="5127402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68" name="Google Shape;1468;p41"/>
            <p:cNvSpPr txBox="1"/>
            <p:nvPr/>
          </p:nvSpPr>
          <p:spPr>
            <a:xfrm>
              <a:off x="10250804" y="442795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469" name="Google Shape;1469;p41"/>
            <p:cNvSpPr txBox="1"/>
            <p:nvPr/>
          </p:nvSpPr>
          <p:spPr>
            <a:xfrm>
              <a:off x="8857595" y="4269574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470" name="Google Shape;1470;p41"/>
            <p:cNvCxnSpPr>
              <a:stCxn id="1471" idx="7"/>
              <a:endCxn id="1472" idx="3"/>
            </p:cNvCxnSpPr>
            <p:nvPr/>
          </p:nvCxnSpPr>
          <p:spPr>
            <a:xfrm flipH="1" rot="10800000">
              <a:off x="9932267" y="5112382"/>
              <a:ext cx="876000" cy="688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73" name="Google Shape;1473;p41"/>
            <p:cNvCxnSpPr>
              <a:stCxn id="1471" idx="0"/>
              <a:endCxn id="1474" idx="4"/>
            </p:cNvCxnSpPr>
            <p:nvPr/>
          </p:nvCxnSpPr>
          <p:spPr>
            <a:xfrm rot="10800000">
              <a:off x="9692533" y="4930079"/>
              <a:ext cx="36000" cy="784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75" name="Google Shape;1475;p41"/>
            <p:cNvCxnSpPr>
              <a:stCxn id="1476" idx="0"/>
              <a:endCxn id="1472" idx="4"/>
            </p:cNvCxnSpPr>
            <p:nvPr/>
          </p:nvCxnSpPr>
          <p:spPr>
            <a:xfrm rot="10800000">
              <a:off x="11012077" y="5195280"/>
              <a:ext cx="2400" cy="505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77" name="Google Shape;1477;p41"/>
            <p:cNvCxnSpPr>
              <a:stCxn id="1471" idx="2"/>
              <a:endCxn id="1478" idx="6"/>
            </p:cNvCxnSpPr>
            <p:nvPr/>
          </p:nvCxnSpPr>
          <p:spPr>
            <a:xfrm flipH="1">
              <a:off x="8487310" y="6010260"/>
              <a:ext cx="953100" cy="315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79" name="Google Shape;1479;p41"/>
            <p:cNvCxnSpPr>
              <a:stCxn id="1471" idx="1"/>
              <a:endCxn id="1480" idx="5"/>
            </p:cNvCxnSpPr>
            <p:nvPr/>
          </p:nvCxnSpPr>
          <p:spPr>
            <a:xfrm rot="10800000">
              <a:off x="8416299" y="4827382"/>
              <a:ext cx="1108500" cy="973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81" name="Google Shape;1481;p41"/>
            <p:cNvCxnSpPr>
              <a:stCxn id="1474" idx="6"/>
              <a:endCxn id="1472" idx="2"/>
            </p:cNvCxnSpPr>
            <p:nvPr/>
          </p:nvCxnSpPr>
          <p:spPr>
            <a:xfrm>
              <a:off x="9980534" y="4647326"/>
              <a:ext cx="743400" cy="264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82" name="Google Shape;1482;p41"/>
            <p:cNvCxnSpPr>
              <a:stCxn id="1478" idx="0"/>
              <a:endCxn id="1480" idx="4"/>
            </p:cNvCxnSpPr>
            <p:nvPr/>
          </p:nvCxnSpPr>
          <p:spPr>
            <a:xfrm flipH="1" rot="10800000">
              <a:off x="8199196" y="4910131"/>
              <a:ext cx="13200" cy="848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483" name="Google Shape;1483;p41"/>
            <p:cNvCxnSpPr>
              <a:stCxn id="1480" idx="6"/>
              <a:endCxn id="1474" idx="2"/>
            </p:cNvCxnSpPr>
            <p:nvPr/>
          </p:nvCxnSpPr>
          <p:spPr>
            <a:xfrm>
              <a:off x="8500581" y="4627227"/>
              <a:ext cx="903600" cy="20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480" name="Google Shape;1480;p41"/>
            <p:cNvSpPr/>
            <p:nvPr/>
          </p:nvSpPr>
          <p:spPr>
            <a:xfrm>
              <a:off x="7924335" y="434434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7911073" y="5758831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9404288" y="4364441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9440410" y="5714579"/>
              <a:ext cx="576246" cy="591362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0723999" y="4629479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0726354" y="570048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484" name="Google Shape;1484;p41"/>
            <p:cNvSpPr txBox="1"/>
            <p:nvPr/>
          </p:nvSpPr>
          <p:spPr>
            <a:xfrm>
              <a:off x="9257050" y="5028253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485" name="Google Shape;1485;p41"/>
            <p:cNvCxnSpPr>
              <a:stCxn id="1486" idx="6"/>
              <a:endCxn id="1487" idx="2"/>
            </p:cNvCxnSpPr>
            <p:nvPr/>
          </p:nvCxnSpPr>
          <p:spPr>
            <a:xfrm>
              <a:off x="9425946" y="3611876"/>
              <a:ext cx="1236300" cy="726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488" name="Google Shape;1488;p41"/>
            <p:cNvSpPr txBox="1"/>
            <p:nvPr/>
          </p:nvSpPr>
          <p:spPr>
            <a:xfrm>
              <a:off x="9865961" y="3270615"/>
              <a:ext cx="476104" cy="39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489" name="Google Shape;1489;p41"/>
            <p:cNvCxnSpPr>
              <a:stCxn id="1486" idx="7"/>
              <a:endCxn id="1490" idx="3"/>
            </p:cNvCxnSpPr>
            <p:nvPr/>
          </p:nvCxnSpPr>
          <p:spPr>
            <a:xfrm flipH="1" rot="10800000">
              <a:off x="9339786" y="2751981"/>
              <a:ext cx="564000" cy="6633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91" name="Google Shape;1491;p41"/>
            <p:cNvCxnSpPr>
              <a:stCxn id="1487" idx="1"/>
              <a:endCxn id="1490" idx="5"/>
            </p:cNvCxnSpPr>
            <p:nvPr/>
          </p:nvCxnSpPr>
          <p:spPr>
            <a:xfrm rot="10800000">
              <a:off x="10342166" y="2751878"/>
              <a:ext cx="411000" cy="735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492" name="Google Shape;1492;p41"/>
            <p:cNvSpPr txBox="1"/>
            <p:nvPr/>
          </p:nvSpPr>
          <p:spPr>
            <a:xfrm>
              <a:off x="9329339" y="2724661"/>
              <a:ext cx="338432" cy="39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493" name="Google Shape;1493;p41"/>
            <p:cNvSpPr txBox="1"/>
            <p:nvPr/>
          </p:nvSpPr>
          <p:spPr>
            <a:xfrm>
              <a:off x="10522940" y="2779580"/>
              <a:ext cx="338432" cy="391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10662366" y="340634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8837612" y="333384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9812962" y="2277319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494" name="Google Shape;14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8310" y="1447800"/>
            <a:ext cx="5360502" cy="270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0" name="Google Shape;1500;p4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Pseudo Code</a:t>
            </a:r>
            <a:endParaRPr/>
          </a:p>
        </p:txBody>
      </p:sp>
      <p:sp>
        <p:nvSpPr>
          <p:cNvPr id="1501" name="Google Shape;1501;p42"/>
          <p:cNvSpPr/>
          <p:nvPr/>
        </p:nvSpPr>
        <p:spPr>
          <a:xfrm>
            <a:off x="744158" y="1130139"/>
            <a:ext cx="10711550" cy="52014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var usedNodes = Ø;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(v = 0…n-1)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(not usedNodes[v])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Prim(v);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Prim(startNode)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usedNodes 🡨 startNode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edgeNode[0 … n-1]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nearest[0 … n-1]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// Initially compute nearest[0…n-1]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 (i = 0 … n-1)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nearest[i] = weight[startNode 🡪 i]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or </a:t>
            </a:r>
            <a:r>
              <a:rPr b="1" i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infinity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when no edge exists {startNode 🡪 i}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edgeNode[i] = startNode</a:t>
            </a:r>
            <a:endParaRPr/>
          </a:p>
        </p:txBody>
      </p:sp>
      <p:grpSp>
        <p:nvGrpSpPr>
          <p:cNvPr id="1502" name="Google Shape;1502;p42"/>
          <p:cNvGrpSpPr/>
          <p:nvPr/>
        </p:nvGrpSpPr>
        <p:grpSpPr>
          <a:xfrm>
            <a:off x="7743516" y="1940485"/>
            <a:ext cx="3401706" cy="3282059"/>
            <a:chOff x="7694612" y="1844949"/>
            <a:chExt cx="3505203" cy="3336651"/>
          </a:xfrm>
        </p:grpSpPr>
        <p:sp>
          <p:nvSpPr>
            <p:cNvPr id="1503" name="Google Shape;1503;p42"/>
            <p:cNvSpPr txBox="1"/>
            <p:nvPr/>
          </p:nvSpPr>
          <p:spPr>
            <a:xfrm>
              <a:off x="7694612" y="4077425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504" name="Google Shape;1504;p42"/>
            <p:cNvSpPr txBox="1"/>
            <p:nvPr/>
          </p:nvSpPr>
          <p:spPr>
            <a:xfrm>
              <a:off x="8572503" y="4527458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505" name="Google Shape;1505;p42"/>
            <p:cNvSpPr txBox="1"/>
            <p:nvPr/>
          </p:nvSpPr>
          <p:spPr>
            <a:xfrm>
              <a:off x="8296777" y="3996130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506" name="Google Shape;1506;p42"/>
            <p:cNvSpPr txBox="1"/>
            <p:nvPr/>
          </p:nvSpPr>
          <p:spPr>
            <a:xfrm>
              <a:off x="10768874" y="4190172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507" name="Google Shape;1507;p42"/>
            <p:cNvSpPr txBox="1"/>
            <p:nvPr/>
          </p:nvSpPr>
          <p:spPr>
            <a:xfrm>
              <a:off x="9914975" y="4052023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508" name="Google Shape;1508;p42"/>
            <p:cNvSpPr txBox="1"/>
            <p:nvPr/>
          </p:nvSpPr>
          <p:spPr>
            <a:xfrm>
              <a:off x="10045914" y="3392081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509" name="Google Shape;1509;p42"/>
            <p:cNvSpPr txBox="1"/>
            <p:nvPr/>
          </p:nvSpPr>
          <p:spPr>
            <a:xfrm>
              <a:off x="8674974" y="3242647"/>
              <a:ext cx="306328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510" name="Google Shape;1510;p42"/>
            <p:cNvCxnSpPr>
              <a:stCxn id="1511" idx="7"/>
              <a:endCxn id="1512" idx="3"/>
            </p:cNvCxnSpPr>
            <p:nvPr/>
          </p:nvCxnSpPr>
          <p:spPr>
            <a:xfrm flipH="1" rot="10800000">
              <a:off x="9732470" y="40379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13" name="Google Shape;1513;p42"/>
            <p:cNvCxnSpPr>
              <a:stCxn id="1511" idx="0"/>
              <a:endCxn id="1514" idx="4"/>
            </p:cNvCxnSpPr>
            <p:nvPr/>
          </p:nvCxnSpPr>
          <p:spPr>
            <a:xfrm rot="10800000">
              <a:off x="9496592" y="3886634"/>
              <a:ext cx="35400" cy="7194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15" name="Google Shape;1515;p42"/>
            <p:cNvCxnSpPr>
              <a:stCxn id="1516" idx="0"/>
              <a:endCxn id="1512" idx="4"/>
            </p:cNvCxnSpPr>
            <p:nvPr/>
          </p:nvCxnSpPr>
          <p:spPr>
            <a:xfrm rot="10800000">
              <a:off x="10794981" y="4116032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17" name="Google Shape;1517;p42"/>
            <p:cNvCxnSpPr>
              <a:stCxn id="1511" idx="2"/>
              <a:endCxn id="1518" idx="6"/>
            </p:cNvCxnSpPr>
            <p:nvPr/>
          </p:nvCxnSpPr>
          <p:spPr>
            <a:xfrm flipH="1">
              <a:off x="8310674" y="4885014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19" name="Google Shape;1519;p42"/>
            <p:cNvCxnSpPr>
              <a:stCxn id="1511" idx="1"/>
              <a:endCxn id="1520" idx="5"/>
            </p:cNvCxnSpPr>
            <p:nvPr/>
          </p:nvCxnSpPr>
          <p:spPr>
            <a:xfrm rot="10800000">
              <a:off x="8240715" y="3768845"/>
              <a:ext cx="1090800" cy="918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21" name="Google Shape;1521;p42"/>
            <p:cNvCxnSpPr>
              <a:stCxn id="1514" idx="6"/>
              <a:endCxn id="1512" idx="2"/>
            </p:cNvCxnSpPr>
            <p:nvPr/>
          </p:nvCxnSpPr>
          <p:spPr>
            <a:xfrm>
              <a:off x="9779964" y="3619707"/>
              <a:ext cx="731700" cy="2295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22" name="Google Shape;1522;p42"/>
            <p:cNvCxnSpPr>
              <a:stCxn id="1518" idx="0"/>
              <a:endCxn id="1520" idx="4"/>
            </p:cNvCxnSpPr>
            <p:nvPr/>
          </p:nvCxnSpPr>
          <p:spPr>
            <a:xfrm flipH="1" rot="10800000">
              <a:off x="8027099" y="3847087"/>
              <a:ext cx="13200" cy="800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23" name="Google Shape;1523;p42"/>
            <p:cNvCxnSpPr>
              <a:stCxn id="1520" idx="6"/>
              <a:endCxn id="1514" idx="2"/>
            </p:cNvCxnSpPr>
            <p:nvPr/>
          </p:nvCxnSpPr>
          <p:spPr>
            <a:xfrm>
              <a:off x="8323667" y="3580099"/>
              <a:ext cx="889200" cy="396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520" name="Google Shape;1520;p42"/>
            <p:cNvSpPr/>
            <p:nvPr/>
          </p:nvSpPr>
          <p:spPr>
            <a:xfrm>
              <a:off x="7756631" y="33131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/>
            </a:p>
          </p:txBody>
        </p:sp>
        <p:sp>
          <p:nvSpPr>
            <p:cNvPr id="1518" name="Google Shape;1518;p42"/>
            <p:cNvSpPr/>
            <p:nvPr/>
          </p:nvSpPr>
          <p:spPr>
            <a:xfrm>
              <a:off x="7743581" y="46477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1514" name="Google Shape;1514;p42"/>
            <p:cNvSpPr/>
            <p:nvPr/>
          </p:nvSpPr>
          <p:spPr>
            <a:xfrm>
              <a:off x="9212928" y="3352800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511" name="Google Shape;1511;p42"/>
            <p:cNvSpPr/>
            <p:nvPr/>
          </p:nvSpPr>
          <p:spPr>
            <a:xfrm>
              <a:off x="9248474" y="46060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1512" name="Google Shape;1512;p42"/>
            <p:cNvSpPr/>
            <p:nvPr/>
          </p:nvSpPr>
          <p:spPr>
            <a:xfrm>
              <a:off x="10511546" y="35822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1516" name="Google Shape;1516;p42"/>
            <p:cNvSpPr/>
            <p:nvPr/>
          </p:nvSpPr>
          <p:spPr>
            <a:xfrm>
              <a:off x="10513863" y="45927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524" name="Google Shape;1524;p42"/>
            <p:cNvSpPr txBox="1"/>
            <p:nvPr/>
          </p:nvSpPr>
          <p:spPr>
            <a:xfrm>
              <a:off x="9068044" y="3958474"/>
              <a:ext cx="430940" cy="3484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525" name="Google Shape;1525;p42"/>
            <p:cNvCxnSpPr>
              <a:stCxn id="1526" idx="6"/>
              <a:endCxn id="1527" idx="2"/>
            </p:cNvCxnSpPr>
            <p:nvPr/>
          </p:nvCxnSpPr>
          <p:spPr>
            <a:xfrm>
              <a:off x="8997786" y="2869675"/>
              <a:ext cx="1083600" cy="140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528" name="Google Shape;1528;p42"/>
            <p:cNvSpPr txBox="1"/>
            <p:nvPr/>
          </p:nvSpPr>
          <p:spPr>
            <a:xfrm>
              <a:off x="9322108" y="2561336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529" name="Google Shape;1529;p42"/>
            <p:cNvCxnSpPr>
              <a:stCxn id="1526" idx="7"/>
              <a:endCxn id="1530" idx="3"/>
            </p:cNvCxnSpPr>
            <p:nvPr/>
          </p:nvCxnSpPr>
          <p:spPr>
            <a:xfrm flipH="1" rot="10800000">
              <a:off x="8918533" y="2292684"/>
              <a:ext cx="486600" cy="3915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31" name="Google Shape;1531;p42"/>
            <p:cNvCxnSpPr>
              <a:stCxn id="1527" idx="1"/>
              <a:endCxn id="1530" idx="5"/>
            </p:cNvCxnSpPr>
            <p:nvPr/>
          </p:nvCxnSpPr>
          <p:spPr>
            <a:xfrm rot="10800000">
              <a:off x="9808566" y="2292822"/>
              <a:ext cx="356400" cy="532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532" name="Google Shape;1532;p42"/>
            <p:cNvSpPr txBox="1"/>
            <p:nvPr/>
          </p:nvSpPr>
          <p:spPr>
            <a:xfrm>
              <a:off x="8881627" y="2109793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533" name="Google Shape;1533;p42"/>
            <p:cNvSpPr txBox="1"/>
            <p:nvPr/>
          </p:nvSpPr>
          <p:spPr>
            <a:xfrm>
              <a:off x="9952254" y="2199641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10081444" y="274818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8456612" y="2607351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30" name="Google Shape;1530;p42"/>
            <p:cNvSpPr/>
            <p:nvPr/>
          </p:nvSpPr>
          <p:spPr>
            <a:xfrm>
              <a:off x="9321734" y="184494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534" name="Google Shape;1534;p42"/>
          <p:cNvSpPr txBox="1"/>
          <p:nvPr/>
        </p:nvSpPr>
        <p:spPr>
          <a:xfrm>
            <a:off x="7887033" y="1242031"/>
            <a:ext cx="33882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complexity: 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O(|</a:t>
            </a:r>
            <a:r>
              <a:rPr i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aseline="30000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0" name="Google Shape;1540;p4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Prim's Algorithm – Pseudo Code (2)</a:t>
            </a:r>
            <a:endParaRPr/>
          </a:p>
        </p:txBody>
      </p:sp>
      <p:sp>
        <p:nvSpPr>
          <p:cNvPr id="1541" name="Google Shape;1541;p43"/>
          <p:cNvSpPr/>
          <p:nvPr/>
        </p:nvSpPr>
        <p:spPr>
          <a:xfrm>
            <a:off x="744158" y="1130139"/>
            <a:ext cx="10711550" cy="52014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(true)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nearestNode = node </a:t>
            </a:r>
            <a:r>
              <a:rPr b="1" i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such that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 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∉ usedNodes and nearest[</a:t>
            </a:r>
            <a:r>
              <a:rPr b="1" i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] is the minimum possible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(nearestNode does not exists) 🡪 return   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usedNodes 🡨 nearestNode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print edge { edgeNode[nearestNode] 🡪 nearestNode }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// Update nearest[] and edgeNode[] through nearestNode</a:t>
            </a:r>
            <a:b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i="1" lang="en-US" sz="24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each i ∉ [0 … n-1] and </a:t>
            </a:r>
            <a:r>
              <a:rPr b="1" i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∉ usedNodes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if edge exists { nearestNode 🡪 i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if weight[nearestNode 🡪 i] &lt; nearest[i]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  nearest[i] = weight[nearestNode 🡪 i]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  edgeNode[i] = nearestNode;</a:t>
            </a:r>
            <a:endParaRPr b="1" sz="24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end while   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4"/>
          <p:cNvSpPr txBox="1"/>
          <p:nvPr>
            <p:ph type="title"/>
          </p:nvPr>
        </p:nvSpPr>
        <p:spPr>
          <a:xfrm>
            <a:off x="760414" y="4281303"/>
            <a:ext cx="10667998" cy="1568497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Prim's Algorithm</a:t>
            </a:r>
            <a:br>
              <a:rPr lang="en-US"/>
            </a:br>
            <a:r>
              <a:rPr lang="en-US"/>
              <a:t>with Adjacency Matrix</a:t>
            </a:r>
            <a:endParaRPr/>
          </a:p>
        </p:txBody>
      </p:sp>
      <p:sp>
        <p:nvSpPr>
          <p:cNvPr id="1547" name="Google Shape;1547;p44"/>
          <p:cNvSpPr txBox="1"/>
          <p:nvPr>
            <p:ph idx="1" type="body"/>
          </p:nvPr>
        </p:nvSpPr>
        <p:spPr>
          <a:xfrm>
            <a:off x="760414" y="5910366"/>
            <a:ext cx="10667998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Demo</a:t>
            </a:r>
            <a:endParaRPr/>
          </a:p>
        </p:txBody>
      </p:sp>
      <p:grpSp>
        <p:nvGrpSpPr>
          <p:cNvPr id="1548" name="Google Shape;1548;p44"/>
          <p:cNvGrpSpPr/>
          <p:nvPr/>
        </p:nvGrpSpPr>
        <p:grpSpPr>
          <a:xfrm>
            <a:off x="1446212" y="594400"/>
            <a:ext cx="2971800" cy="3376680"/>
            <a:chOff x="1370012" y="594400"/>
            <a:chExt cx="2971800" cy="3376680"/>
          </a:xfrm>
        </p:grpSpPr>
        <p:sp>
          <p:nvSpPr>
            <p:cNvPr id="1549" name="Google Shape;1549;p44"/>
            <p:cNvSpPr txBox="1"/>
            <p:nvPr/>
          </p:nvSpPr>
          <p:spPr>
            <a:xfrm>
              <a:off x="1370012" y="2955038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1550" name="Google Shape;1550;p44"/>
            <p:cNvSpPr txBox="1"/>
            <p:nvPr/>
          </p:nvSpPr>
          <p:spPr>
            <a:xfrm>
              <a:off x="2114311" y="3369151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551" name="Google Shape;1551;p44"/>
            <p:cNvSpPr txBox="1"/>
            <p:nvPr/>
          </p:nvSpPr>
          <p:spPr>
            <a:xfrm>
              <a:off x="1866895" y="2880233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1552" name="Google Shape;1552;p44"/>
            <p:cNvSpPr txBox="1"/>
            <p:nvPr/>
          </p:nvSpPr>
          <p:spPr>
            <a:xfrm>
              <a:off x="3976450" y="3058787"/>
              <a:ext cx="365362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1553" name="Google Shape;1553;p44"/>
            <p:cNvSpPr txBox="1"/>
            <p:nvPr/>
          </p:nvSpPr>
          <p:spPr>
            <a:xfrm>
              <a:off x="3252493" y="2890720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554" name="Google Shape;1554;p44"/>
            <p:cNvSpPr txBox="1"/>
            <p:nvPr/>
          </p:nvSpPr>
          <p:spPr>
            <a:xfrm>
              <a:off x="3363506" y="2310750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555" name="Google Shape;1555;p44"/>
            <p:cNvSpPr txBox="1"/>
            <p:nvPr/>
          </p:nvSpPr>
          <p:spPr>
            <a:xfrm>
              <a:off x="2160244" y="2159595"/>
              <a:ext cx="259713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1556" name="Google Shape;1556;p44"/>
            <p:cNvCxnSpPr>
              <a:stCxn id="1557" idx="7"/>
              <a:endCxn id="1558" idx="3"/>
            </p:cNvCxnSpPr>
            <p:nvPr/>
          </p:nvCxnSpPr>
          <p:spPr>
            <a:xfrm flipH="1" rot="10800000">
              <a:off x="3097758" y="2918744"/>
              <a:ext cx="730800" cy="5979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59" name="Google Shape;1559;p44"/>
            <p:cNvCxnSpPr>
              <a:stCxn id="1557" idx="0"/>
              <a:endCxn id="1560" idx="4"/>
            </p:cNvCxnSpPr>
            <p:nvPr/>
          </p:nvCxnSpPr>
          <p:spPr>
            <a:xfrm rot="10800000">
              <a:off x="2897789" y="2760455"/>
              <a:ext cx="30000" cy="6810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1" name="Google Shape;1561;p44"/>
            <p:cNvCxnSpPr>
              <a:stCxn id="1562" idx="0"/>
              <a:endCxn id="1558" idx="4"/>
            </p:cNvCxnSpPr>
            <p:nvPr/>
          </p:nvCxnSpPr>
          <p:spPr>
            <a:xfrm rot="10800000">
              <a:off x="3998518" y="2990614"/>
              <a:ext cx="2100" cy="4386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3" name="Google Shape;1563;p44"/>
            <p:cNvCxnSpPr>
              <a:stCxn id="1557" idx="2"/>
              <a:endCxn id="1564" idx="6"/>
            </p:cNvCxnSpPr>
            <p:nvPr/>
          </p:nvCxnSpPr>
          <p:spPr>
            <a:xfrm flipH="1">
              <a:off x="1892415" y="3698168"/>
              <a:ext cx="795000" cy="273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5" name="Google Shape;1565;p44"/>
            <p:cNvCxnSpPr>
              <a:stCxn id="1557" idx="1"/>
              <a:endCxn id="1566" idx="5"/>
            </p:cNvCxnSpPr>
            <p:nvPr/>
          </p:nvCxnSpPr>
          <p:spPr>
            <a:xfrm rot="10800000">
              <a:off x="1832919" y="2670944"/>
              <a:ext cx="924900" cy="8457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7" name="Google Shape;1567;p44"/>
            <p:cNvCxnSpPr>
              <a:stCxn id="1560" idx="6"/>
              <a:endCxn id="1558" idx="2"/>
            </p:cNvCxnSpPr>
            <p:nvPr/>
          </p:nvCxnSpPr>
          <p:spPr>
            <a:xfrm>
              <a:off x="3138027" y="2514858"/>
              <a:ext cx="620400" cy="23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8" name="Google Shape;1568;p44"/>
            <p:cNvCxnSpPr>
              <a:stCxn id="1564" idx="0"/>
              <a:endCxn id="1566" idx="4"/>
            </p:cNvCxnSpPr>
            <p:nvPr/>
          </p:nvCxnSpPr>
          <p:spPr>
            <a:xfrm flipH="1" rot="10800000">
              <a:off x="1651902" y="2743075"/>
              <a:ext cx="11100" cy="7368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1569" name="Google Shape;1569;p44"/>
            <p:cNvCxnSpPr>
              <a:stCxn id="1566" idx="6"/>
              <a:endCxn id="1560" idx="2"/>
            </p:cNvCxnSpPr>
            <p:nvPr/>
          </p:nvCxnSpPr>
          <p:spPr>
            <a:xfrm>
              <a:off x="1903340" y="2497409"/>
              <a:ext cx="753900" cy="17400"/>
            </a:xfrm>
            <a:prstGeom prst="straightConnector1">
              <a:avLst/>
            </a:prstGeom>
            <a:noFill/>
            <a:ln cap="flat" cmpd="sng" w="57150">
              <a:solidFill>
                <a:srgbClr val="ECE9E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1566" name="Google Shape;1566;p44"/>
            <p:cNvSpPr/>
            <p:nvPr/>
          </p:nvSpPr>
          <p:spPr>
            <a:xfrm>
              <a:off x="1422593" y="2251806"/>
              <a:ext cx="480747" cy="49120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1411529" y="3479875"/>
              <a:ext cx="480747" cy="49120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1560" name="Google Shape;1560;p44"/>
            <p:cNvSpPr/>
            <p:nvPr/>
          </p:nvSpPr>
          <p:spPr>
            <a:xfrm>
              <a:off x="2657280" y="2269255"/>
              <a:ext cx="480747" cy="49120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1557" name="Google Shape;1557;p44"/>
            <p:cNvSpPr/>
            <p:nvPr/>
          </p:nvSpPr>
          <p:spPr>
            <a:xfrm>
              <a:off x="2687415" y="3441455"/>
              <a:ext cx="480747" cy="51342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1558" name="Google Shape;1558;p44"/>
            <p:cNvSpPr/>
            <p:nvPr/>
          </p:nvSpPr>
          <p:spPr>
            <a:xfrm>
              <a:off x="3758281" y="2499363"/>
              <a:ext cx="480747" cy="49120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1562" name="Google Shape;1562;p44"/>
            <p:cNvSpPr/>
            <p:nvPr/>
          </p:nvSpPr>
          <p:spPr>
            <a:xfrm>
              <a:off x="3760245" y="3429214"/>
              <a:ext cx="480747" cy="49120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1570" name="Google Shape;1570;p44"/>
            <p:cNvSpPr txBox="1"/>
            <p:nvPr/>
          </p:nvSpPr>
          <p:spPr>
            <a:xfrm>
              <a:off x="2507147" y="2845582"/>
              <a:ext cx="365362" cy="320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/>
            </a:p>
          </p:txBody>
        </p:sp>
        <p:cxnSp>
          <p:nvCxnSpPr>
            <p:cNvPr id="1571" name="Google Shape;1571;p44"/>
            <p:cNvCxnSpPr>
              <a:stCxn id="1572" idx="6"/>
              <a:endCxn id="1573" idx="2"/>
            </p:cNvCxnSpPr>
            <p:nvPr/>
          </p:nvCxnSpPr>
          <p:spPr>
            <a:xfrm>
              <a:off x="2470444" y="1753072"/>
              <a:ext cx="1031400" cy="630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574" name="Google Shape;1574;p44"/>
            <p:cNvSpPr txBox="1"/>
            <p:nvPr/>
          </p:nvSpPr>
          <p:spPr>
            <a:xfrm>
              <a:off x="2837538" y="1443139"/>
              <a:ext cx="437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cxnSp>
          <p:nvCxnSpPr>
            <p:cNvPr id="1575" name="Google Shape;1575;p44"/>
            <p:cNvCxnSpPr>
              <a:stCxn id="1572" idx="7"/>
              <a:endCxn id="1576" idx="3"/>
            </p:cNvCxnSpPr>
            <p:nvPr/>
          </p:nvCxnSpPr>
          <p:spPr>
            <a:xfrm flipH="1" rot="10800000">
              <a:off x="2398563" y="1006386"/>
              <a:ext cx="470400" cy="5760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77" name="Google Shape;1577;p44"/>
            <p:cNvCxnSpPr>
              <a:stCxn id="1573" idx="1"/>
              <a:endCxn id="1576" idx="5"/>
            </p:cNvCxnSpPr>
            <p:nvPr/>
          </p:nvCxnSpPr>
          <p:spPr>
            <a:xfrm rot="10800000">
              <a:off x="3234810" y="1006330"/>
              <a:ext cx="342900" cy="6390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578" name="Google Shape;1578;p44"/>
            <p:cNvSpPr txBox="1"/>
            <p:nvPr/>
          </p:nvSpPr>
          <p:spPr>
            <a:xfrm>
              <a:off x="2389848" y="955490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1579" name="Google Shape;1579;p44"/>
            <p:cNvSpPr txBox="1"/>
            <p:nvPr/>
          </p:nvSpPr>
          <p:spPr>
            <a:xfrm>
              <a:off x="3385638" y="1030467"/>
              <a:ext cx="3113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1573" name="Google Shape;1573;p44"/>
            <p:cNvSpPr/>
            <p:nvPr/>
          </p:nvSpPr>
          <p:spPr>
            <a:xfrm>
              <a:off x="3501958" y="1574630"/>
              <a:ext cx="517270" cy="48277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72" name="Google Shape;1572;p44"/>
            <p:cNvSpPr/>
            <p:nvPr/>
          </p:nvSpPr>
          <p:spPr>
            <a:xfrm>
              <a:off x="1979612" y="1511686"/>
              <a:ext cx="490832" cy="482771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76" name="Google Shape;1576;p44"/>
            <p:cNvSpPr/>
            <p:nvPr/>
          </p:nvSpPr>
          <p:spPr>
            <a:xfrm>
              <a:off x="2793322" y="594400"/>
              <a:ext cx="517270" cy="48277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pic>
        <p:nvPicPr>
          <p:cNvPr id="1580" name="Google Shape;158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2324" y="1240005"/>
            <a:ext cx="5036888" cy="2565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45"/>
          <p:cNvGrpSpPr/>
          <p:nvPr/>
        </p:nvGrpSpPr>
        <p:grpSpPr>
          <a:xfrm>
            <a:off x="2136126" y="1143000"/>
            <a:ext cx="7920686" cy="3426002"/>
            <a:chOff x="3229044" y="1663147"/>
            <a:chExt cx="5734850" cy="2493480"/>
          </a:xfrm>
        </p:grpSpPr>
        <p:pic>
          <p:nvPicPr>
            <p:cNvPr id="1586" name="Google Shape;158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9044" y="1663147"/>
              <a:ext cx="5730737" cy="2493480"/>
            </a:xfrm>
            <a:prstGeom prst="roundRect">
              <a:avLst>
                <a:gd fmla="val 1889" name="adj"/>
              </a:avLst>
            </a:prstGeom>
            <a:noFill/>
            <a:ln>
              <a:noFill/>
            </a:ln>
          </p:spPr>
        </p:pic>
        <p:pic>
          <p:nvPicPr>
            <p:cNvPr id="1587" name="Google Shape;1587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29044" y="1663147"/>
              <a:ext cx="5734850" cy="2493480"/>
            </a:xfrm>
            <a:prstGeom prst="roundRect">
              <a:avLst>
                <a:gd fmla="val 1927" name="adj"/>
              </a:avLst>
            </a:prstGeom>
            <a:noFill/>
            <a:ln>
              <a:noFill/>
            </a:ln>
          </p:spPr>
        </p:pic>
      </p:grpSp>
      <p:sp>
        <p:nvSpPr>
          <p:cNvPr id="1588" name="Google Shape;1588;p45"/>
          <p:cNvSpPr txBox="1"/>
          <p:nvPr>
            <p:ph idx="4294967295" type="ctrTitle"/>
          </p:nvPr>
        </p:nvSpPr>
        <p:spPr>
          <a:xfrm>
            <a:off x="912813" y="4890448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Dijkstra's Algorithm</a:t>
            </a:r>
            <a:endParaRPr/>
          </a:p>
        </p:txBody>
      </p:sp>
      <p:sp>
        <p:nvSpPr>
          <p:cNvPr id="1589" name="Google Shape;1589;p45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Shortest Paths in Graph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46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5" name="Google Shape;1595;p4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 u="sng">
                <a:solidFill>
                  <a:srgbClr val="F3CC5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Dijkstra's algorithm</a:t>
            </a:r>
            <a:r>
              <a:rPr lang="en-US">
                <a:solidFill>
                  <a:srgbClr val="F3CC5F"/>
                </a:solidFill>
              </a:rPr>
              <a:t> </a:t>
            </a:r>
            <a:r>
              <a:rPr lang="en-US"/>
              <a:t>finds the </a:t>
            </a:r>
            <a:r>
              <a:rPr lang="en-US">
                <a:solidFill>
                  <a:srgbClr val="F3CC5F"/>
                </a:solidFill>
              </a:rPr>
              <a:t>shortest path </a:t>
            </a:r>
            <a:r>
              <a:rPr lang="en-US"/>
              <a:t>from given vertex to all other vertices in a directed / undirected </a:t>
            </a:r>
            <a:r>
              <a:rPr lang="en-US">
                <a:solidFill>
                  <a:srgbClr val="F3CC5F"/>
                </a:solidFill>
              </a:rPr>
              <a:t>weighted graph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First described by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Edsger W. Dijkstra</a:t>
            </a:r>
            <a:r>
              <a:rPr lang="en-US"/>
              <a:t> in 1956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Assumptions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Weights on edges are non-negative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Edges can be directed or not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Weights do not have to be distances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Shortest path is not necessarily unique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Not all edges need to be reachable</a:t>
            </a:r>
            <a:endParaRPr/>
          </a:p>
          <a:p>
            <a:pPr indent="-6904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596" name="Google Shape;1596;p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</a:t>
            </a:r>
            <a:endParaRPr/>
          </a:p>
        </p:txBody>
      </p:sp>
      <p:pic>
        <p:nvPicPr>
          <p:cNvPr descr="http://i.stack.imgur.com/90Qwu.png" id="1597" name="Google Shape;159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7485" y="3905591"/>
            <a:ext cx="3749040" cy="2343150"/>
          </a:xfrm>
          <a:prstGeom prst="roundRect">
            <a:avLst>
              <a:gd fmla="val 268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7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3" name="Google Shape;1603;p4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In </a:t>
            </a:r>
            <a:r>
              <a:rPr lang="en-US">
                <a:solidFill>
                  <a:srgbClr val="F3CC5F"/>
                </a:solidFill>
              </a:rPr>
              <a:t>unweighted graphs</a:t>
            </a:r>
            <a:r>
              <a:rPr lang="en-US"/>
              <a:t> finding the shortest path can be done with </a:t>
            </a:r>
            <a:r>
              <a:rPr lang="en-US">
                <a:solidFill>
                  <a:srgbClr val="F3CC5F"/>
                </a:solidFill>
              </a:rPr>
              <a:t>BFS</a:t>
            </a:r>
            <a:r>
              <a:rPr lang="en-US"/>
              <a:t> (all edges have the same weight):</a:t>
            </a:r>
            <a:endParaRPr/>
          </a:p>
        </p:txBody>
      </p:sp>
      <p:sp>
        <p:nvSpPr>
          <p:cNvPr id="1604" name="Google Shape;1604;p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Shortest Path in Unweighted Graph</a:t>
            </a:r>
            <a:endParaRPr/>
          </a:p>
        </p:txBody>
      </p:sp>
      <p:grpSp>
        <p:nvGrpSpPr>
          <p:cNvPr id="1605" name="Google Shape;1605;p47"/>
          <p:cNvGrpSpPr/>
          <p:nvPr/>
        </p:nvGrpSpPr>
        <p:grpSpPr>
          <a:xfrm>
            <a:off x="2577619" y="2541896"/>
            <a:ext cx="7030409" cy="3734348"/>
            <a:chOff x="2513012" y="2514051"/>
            <a:chExt cx="7030409" cy="3734348"/>
          </a:xfrm>
        </p:grpSpPr>
        <p:cxnSp>
          <p:nvCxnSpPr>
            <p:cNvPr id="1606" name="Google Shape;1606;p47"/>
            <p:cNvCxnSpPr>
              <a:stCxn id="1607" idx="2"/>
              <a:endCxn id="1608" idx="6"/>
            </p:cNvCxnSpPr>
            <p:nvPr/>
          </p:nvCxnSpPr>
          <p:spPr>
            <a:xfrm flipH="1" rot="10800000">
              <a:off x="4817002" y="4569121"/>
              <a:ext cx="793200" cy="103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9" name="Google Shape;1609;p47"/>
            <p:cNvCxnSpPr>
              <a:stCxn id="1607" idx="5"/>
              <a:endCxn id="1610" idx="1"/>
            </p:cNvCxnSpPr>
            <p:nvPr/>
          </p:nvCxnSpPr>
          <p:spPr>
            <a:xfrm flipH="1">
              <a:off x="3795589" y="4902826"/>
              <a:ext cx="451200" cy="675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1" name="Google Shape;1611;p47"/>
            <p:cNvCxnSpPr>
              <a:stCxn id="1612" idx="5"/>
              <a:endCxn id="1613" idx="1"/>
            </p:cNvCxnSpPr>
            <p:nvPr/>
          </p:nvCxnSpPr>
          <p:spPr>
            <a:xfrm flipH="1">
              <a:off x="6336716" y="4795118"/>
              <a:ext cx="920700" cy="897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4" name="Google Shape;1614;p47"/>
            <p:cNvCxnSpPr>
              <a:stCxn id="1615" idx="5"/>
              <a:endCxn id="1608" idx="0"/>
            </p:cNvCxnSpPr>
            <p:nvPr/>
          </p:nvCxnSpPr>
          <p:spPr>
            <a:xfrm flipH="1">
              <a:off x="5962453" y="3363097"/>
              <a:ext cx="250200" cy="880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6" name="Google Shape;1616;p47"/>
            <p:cNvCxnSpPr>
              <a:stCxn id="1612" idx="7"/>
              <a:endCxn id="1615" idx="3"/>
            </p:cNvCxnSpPr>
            <p:nvPr/>
          </p:nvCxnSpPr>
          <p:spPr>
            <a:xfrm rot="10800000">
              <a:off x="6685016" y="3363009"/>
              <a:ext cx="572400" cy="971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7" name="Google Shape;1617;p47"/>
            <p:cNvCxnSpPr>
              <a:stCxn id="1618" idx="2"/>
              <a:endCxn id="1607" idx="6"/>
            </p:cNvCxnSpPr>
            <p:nvPr/>
          </p:nvCxnSpPr>
          <p:spPr>
            <a:xfrm>
              <a:off x="3309395" y="4360528"/>
              <a:ext cx="839700" cy="3120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8" name="Google Shape;1618;p47"/>
            <p:cNvSpPr/>
            <p:nvPr/>
          </p:nvSpPr>
          <p:spPr>
            <a:xfrm flipH="1">
              <a:off x="2605059" y="4034970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19" name="Google Shape;1619;p47"/>
            <p:cNvCxnSpPr>
              <a:stCxn id="1620" idx="4"/>
              <a:endCxn id="1607" idx="0"/>
            </p:cNvCxnSpPr>
            <p:nvPr/>
          </p:nvCxnSpPr>
          <p:spPr>
            <a:xfrm flipH="1">
              <a:off x="4482891" y="3593113"/>
              <a:ext cx="23100" cy="75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1" name="Google Shape;1621;p47"/>
            <p:cNvCxnSpPr>
              <a:stCxn id="1620" idx="2"/>
              <a:endCxn id="1615" idx="6"/>
            </p:cNvCxnSpPr>
            <p:nvPr/>
          </p:nvCxnSpPr>
          <p:spPr>
            <a:xfrm flipH="1" rot="10800000">
              <a:off x="4858159" y="3132855"/>
              <a:ext cx="1256700" cy="134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2" name="Google Shape;1622;p47"/>
            <p:cNvCxnSpPr>
              <a:stCxn id="1607" idx="3"/>
              <a:endCxn id="1613" idx="7"/>
            </p:cNvCxnSpPr>
            <p:nvPr/>
          </p:nvCxnSpPr>
          <p:spPr>
            <a:xfrm>
              <a:off x="4719169" y="4902826"/>
              <a:ext cx="1119300" cy="78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3" name="Google Shape;1623;p47"/>
            <p:cNvCxnSpPr>
              <a:stCxn id="1608" idx="2"/>
              <a:endCxn id="1612" idx="6"/>
            </p:cNvCxnSpPr>
            <p:nvPr/>
          </p:nvCxnSpPr>
          <p:spPr>
            <a:xfrm flipH="1" rot="10800000">
              <a:off x="6314638" y="4565032"/>
              <a:ext cx="839700" cy="4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4" name="Google Shape;1624;p47"/>
            <p:cNvCxnSpPr>
              <a:stCxn id="1625" idx="5"/>
              <a:endCxn id="1626" idx="1"/>
            </p:cNvCxnSpPr>
            <p:nvPr/>
          </p:nvCxnSpPr>
          <p:spPr>
            <a:xfrm flipH="1">
              <a:off x="8365033" y="5040947"/>
              <a:ext cx="577200" cy="511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7" name="Google Shape;1627;p47"/>
            <p:cNvCxnSpPr>
              <a:stCxn id="1612" idx="4"/>
              <a:endCxn id="1626" idx="7"/>
            </p:cNvCxnSpPr>
            <p:nvPr/>
          </p:nvCxnSpPr>
          <p:spPr>
            <a:xfrm>
              <a:off x="7506437" y="4890472"/>
              <a:ext cx="360600" cy="66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8" name="Google Shape;1628;p47"/>
            <p:cNvCxnSpPr>
              <a:stCxn id="1629" idx="6"/>
              <a:endCxn id="1615" idx="2"/>
            </p:cNvCxnSpPr>
            <p:nvPr/>
          </p:nvCxnSpPr>
          <p:spPr>
            <a:xfrm rot="10800000">
              <a:off x="6782927" y="3132820"/>
              <a:ext cx="1381800" cy="212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0" name="Google Shape;1630;p47"/>
            <p:cNvCxnSpPr>
              <a:stCxn id="1629" idx="3"/>
              <a:endCxn id="1625" idx="0"/>
            </p:cNvCxnSpPr>
            <p:nvPr/>
          </p:nvCxnSpPr>
          <p:spPr>
            <a:xfrm>
              <a:off x="8765916" y="3575725"/>
              <a:ext cx="425400" cy="909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1" name="Google Shape;1631;p47"/>
            <p:cNvCxnSpPr>
              <a:stCxn id="1620" idx="6"/>
              <a:endCxn id="1618" idx="1"/>
            </p:cNvCxnSpPr>
            <p:nvPr/>
          </p:nvCxnSpPr>
          <p:spPr>
            <a:xfrm flipH="1">
              <a:off x="3206123" y="3267555"/>
              <a:ext cx="947700" cy="86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2" name="Google Shape;1632;p47"/>
            <p:cNvCxnSpPr>
              <a:stCxn id="1629" idx="5"/>
              <a:endCxn id="1612" idx="1"/>
            </p:cNvCxnSpPr>
            <p:nvPr/>
          </p:nvCxnSpPr>
          <p:spPr>
            <a:xfrm flipH="1">
              <a:off x="7755475" y="3575725"/>
              <a:ext cx="512400" cy="7590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3" name="Google Shape;1633;p47"/>
            <p:cNvSpPr txBox="1"/>
            <p:nvPr/>
          </p:nvSpPr>
          <p:spPr>
            <a:xfrm>
              <a:off x="2513012" y="3569333"/>
              <a:ext cx="78200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endParaRPr/>
            </a:p>
          </p:txBody>
        </p:sp>
        <p:sp>
          <p:nvSpPr>
            <p:cNvPr id="1634" name="Google Shape;1634;p47"/>
            <p:cNvSpPr txBox="1"/>
            <p:nvPr/>
          </p:nvSpPr>
          <p:spPr>
            <a:xfrm>
              <a:off x="4174063" y="2514051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35" name="Google Shape;1635;p47"/>
            <p:cNvSpPr txBox="1"/>
            <p:nvPr/>
          </p:nvSpPr>
          <p:spPr>
            <a:xfrm>
              <a:off x="4112546" y="3918045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1636" name="Google Shape;1636;p47"/>
            <p:cNvSpPr txBox="1"/>
            <p:nvPr/>
          </p:nvSpPr>
          <p:spPr>
            <a:xfrm>
              <a:off x="5809621" y="2604432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37" name="Google Shape;1637;p47"/>
            <p:cNvSpPr txBox="1"/>
            <p:nvPr/>
          </p:nvSpPr>
          <p:spPr>
            <a:xfrm>
              <a:off x="3564463" y="5043673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38" name="Google Shape;1638;p47"/>
            <p:cNvSpPr txBox="1"/>
            <p:nvPr/>
          </p:nvSpPr>
          <p:spPr>
            <a:xfrm>
              <a:off x="5459187" y="3905151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39" name="Google Shape;1639;p47"/>
            <p:cNvSpPr txBox="1"/>
            <p:nvPr/>
          </p:nvSpPr>
          <p:spPr>
            <a:xfrm>
              <a:off x="5742954" y="5179334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1640" name="Google Shape;1640;p47"/>
            <p:cNvSpPr txBox="1"/>
            <p:nvPr/>
          </p:nvSpPr>
          <p:spPr>
            <a:xfrm>
              <a:off x="7985664" y="2693775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41" name="Google Shape;1641;p47"/>
            <p:cNvSpPr txBox="1"/>
            <p:nvPr/>
          </p:nvSpPr>
          <p:spPr>
            <a:xfrm>
              <a:off x="6881551" y="4082490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42" name="Google Shape;1642;p47"/>
            <p:cNvSpPr txBox="1"/>
            <p:nvPr/>
          </p:nvSpPr>
          <p:spPr>
            <a:xfrm>
              <a:off x="7414951" y="5485851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43" name="Google Shape;1643;p47"/>
            <p:cNvSpPr txBox="1"/>
            <p:nvPr/>
          </p:nvSpPr>
          <p:spPr>
            <a:xfrm>
              <a:off x="8580015" y="4255133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625" name="Google Shape;1625;p47"/>
            <p:cNvSpPr/>
            <p:nvPr/>
          </p:nvSpPr>
          <p:spPr>
            <a:xfrm flipH="1">
              <a:off x="8839085" y="4485184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694F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47"/>
            <p:cNvSpPr/>
            <p:nvPr/>
          </p:nvSpPr>
          <p:spPr>
            <a:xfrm flipH="1">
              <a:off x="7763869" y="5457519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694F0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7"/>
            <p:cNvSpPr/>
            <p:nvPr/>
          </p:nvSpPr>
          <p:spPr>
            <a:xfrm flipH="1">
              <a:off x="5610302" y="4243673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3CC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7"/>
            <p:cNvSpPr/>
            <p:nvPr/>
          </p:nvSpPr>
          <p:spPr>
            <a:xfrm flipH="1">
              <a:off x="6114820" y="2807334"/>
              <a:ext cx="66804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3CC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b="1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7"/>
            <p:cNvSpPr/>
            <p:nvPr/>
          </p:nvSpPr>
          <p:spPr>
            <a:xfrm flipH="1">
              <a:off x="5735393" y="5597282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3CC5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47"/>
            <p:cNvSpPr/>
            <p:nvPr/>
          </p:nvSpPr>
          <p:spPr>
            <a:xfrm flipH="1">
              <a:off x="7154269" y="4239355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47"/>
            <p:cNvSpPr/>
            <p:nvPr/>
          </p:nvSpPr>
          <p:spPr>
            <a:xfrm flipH="1">
              <a:off x="8164727" y="3019962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7"/>
            <p:cNvSpPr/>
            <p:nvPr/>
          </p:nvSpPr>
          <p:spPr>
            <a:xfrm flipH="1">
              <a:off x="4148956" y="4347063"/>
              <a:ext cx="66804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7E0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="1" sz="2800">
                <a:solidFill>
                  <a:srgbClr val="F7E0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47"/>
            <p:cNvSpPr/>
            <p:nvPr/>
          </p:nvSpPr>
          <p:spPr>
            <a:xfrm flipH="1">
              <a:off x="3194435" y="5482628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7E0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800">
                <a:solidFill>
                  <a:srgbClr val="F7E0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7"/>
            <p:cNvSpPr/>
            <p:nvPr/>
          </p:nvSpPr>
          <p:spPr>
            <a:xfrm flipH="1">
              <a:off x="4153823" y="2941996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F7E0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2800">
                <a:solidFill>
                  <a:srgbClr val="F7E09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" name="Google Shape;1649;p4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In weighted graphs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Break the edges into sub-vertices and use BFS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* Too much memory usage even for smaller graphs!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650" name="Google Shape;1650;p4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Weighted Shortest Paths with BFS</a:t>
            </a:r>
            <a:endParaRPr/>
          </a:p>
        </p:txBody>
      </p:sp>
      <p:grpSp>
        <p:nvGrpSpPr>
          <p:cNvPr id="1651" name="Google Shape;1651;p48"/>
          <p:cNvGrpSpPr/>
          <p:nvPr/>
        </p:nvGrpSpPr>
        <p:grpSpPr>
          <a:xfrm>
            <a:off x="2055812" y="2667000"/>
            <a:ext cx="2362200" cy="3048000"/>
            <a:chOff x="1598612" y="2362200"/>
            <a:chExt cx="2362200" cy="3048000"/>
          </a:xfrm>
        </p:grpSpPr>
        <p:cxnSp>
          <p:nvCxnSpPr>
            <p:cNvPr id="1652" name="Google Shape;1652;p48"/>
            <p:cNvCxnSpPr>
              <a:stCxn id="1653" idx="6"/>
              <a:endCxn id="1654" idx="2"/>
            </p:cNvCxnSpPr>
            <p:nvPr/>
          </p:nvCxnSpPr>
          <p:spPr>
            <a:xfrm rot="10800000">
              <a:off x="2282376" y="5084641"/>
              <a:ext cx="974100" cy="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3" name="Google Shape;1653;p48"/>
            <p:cNvSpPr/>
            <p:nvPr/>
          </p:nvSpPr>
          <p:spPr>
            <a:xfrm flipH="1">
              <a:off x="3256476" y="4759083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55" name="Google Shape;1655;p48"/>
            <p:cNvCxnSpPr>
              <a:stCxn id="1656" idx="4"/>
              <a:endCxn id="1654" idx="0"/>
            </p:cNvCxnSpPr>
            <p:nvPr/>
          </p:nvCxnSpPr>
          <p:spPr>
            <a:xfrm flipH="1">
              <a:off x="1948080" y="3013317"/>
              <a:ext cx="2700" cy="1745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7" name="Google Shape;1657;p48"/>
            <p:cNvCxnSpPr>
              <a:stCxn id="1656" idx="3"/>
              <a:endCxn id="1653" idx="7"/>
            </p:cNvCxnSpPr>
            <p:nvPr/>
          </p:nvCxnSpPr>
          <p:spPr>
            <a:xfrm>
              <a:off x="2199800" y="2917963"/>
              <a:ext cx="1159800" cy="1936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4" name="Google Shape;1654;p48"/>
            <p:cNvSpPr/>
            <p:nvPr/>
          </p:nvSpPr>
          <p:spPr>
            <a:xfrm flipH="1">
              <a:off x="1614203" y="4759083"/>
              <a:ext cx="66804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8"/>
            <p:cNvSpPr/>
            <p:nvPr/>
          </p:nvSpPr>
          <p:spPr>
            <a:xfrm flipH="1">
              <a:off x="1598612" y="2362200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8"/>
            <p:cNvSpPr txBox="1"/>
            <p:nvPr/>
          </p:nvSpPr>
          <p:spPr>
            <a:xfrm>
              <a:off x="1612260" y="3804312"/>
              <a:ext cx="3273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659" name="Google Shape;1659;p48"/>
            <p:cNvSpPr txBox="1"/>
            <p:nvPr/>
          </p:nvSpPr>
          <p:spPr>
            <a:xfrm>
              <a:off x="2748760" y="3491552"/>
              <a:ext cx="3273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660" name="Google Shape;1660;p48"/>
            <p:cNvSpPr txBox="1"/>
            <p:nvPr/>
          </p:nvSpPr>
          <p:spPr>
            <a:xfrm>
              <a:off x="2553030" y="4674513"/>
              <a:ext cx="3273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sp>
        <p:nvSpPr>
          <p:cNvPr id="1661" name="Google Shape;1661;p48"/>
          <p:cNvSpPr/>
          <p:nvPr/>
        </p:nvSpPr>
        <p:spPr>
          <a:xfrm>
            <a:off x="4692776" y="3948747"/>
            <a:ext cx="508844" cy="340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2" name="Google Shape;1662;p48"/>
          <p:cNvGrpSpPr/>
          <p:nvPr/>
        </p:nvGrpSpPr>
        <p:grpSpPr>
          <a:xfrm>
            <a:off x="5993987" y="2667000"/>
            <a:ext cx="2538825" cy="3048000"/>
            <a:chOff x="5993987" y="2667000"/>
            <a:chExt cx="2538825" cy="3048000"/>
          </a:xfrm>
        </p:grpSpPr>
        <p:cxnSp>
          <p:nvCxnSpPr>
            <p:cNvPr id="1663" name="Google Shape;1663;p48"/>
            <p:cNvCxnSpPr>
              <a:stCxn id="1664" idx="6"/>
              <a:endCxn id="1665" idx="2"/>
            </p:cNvCxnSpPr>
            <p:nvPr/>
          </p:nvCxnSpPr>
          <p:spPr>
            <a:xfrm rot="10800000">
              <a:off x="6677560" y="5389441"/>
              <a:ext cx="441000" cy="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6" name="Google Shape;1666;p48"/>
            <p:cNvSpPr/>
            <p:nvPr/>
          </p:nvSpPr>
          <p:spPr>
            <a:xfrm flipH="1">
              <a:off x="7828476" y="5063883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7" name="Google Shape;1667;p48"/>
            <p:cNvCxnSpPr>
              <a:stCxn id="1668" idx="4"/>
              <a:endCxn id="1665" idx="0"/>
            </p:cNvCxnSpPr>
            <p:nvPr/>
          </p:nvCxnSpPr>
          <p:spPr>
            <a:xfrm>
              <a:off x="6343600" y="4708818"/>
              <a:ext cx="0" cy="35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48"/>
            <p:cNvCxnSpPr>
              <a:stCxn id="1670" idx="3"/>
              <a:endCxn id="1671" idx="7"/>
            </p:cNvCxnSpPr>
            <p:nvPr/>
          </p:nvCxnSpPr>
          <p:spPr>
            <a:xfrm>
              <a:off x="6595175" y="3222763"/>
              <a:ext cx="144600" cy="196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5" name="Google Shape;1665;p48"/>
            <p:cNvSpPr/>
            <p:nvPr/>
          </p:nvSpPr>
          <p:spPr>
            <a:xfrm flipH="1">
              <a:off x="6009578" y="5063883"/>
              <a:ext cx="66804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8"/>
            <p:cNvSpPr/>
            <p:nvPr/>
          </p:nvSpPr>
          <p:spPr>
            <a:xfrm flipH="1">
              <a:off x="5993987" y="2667000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8"/>
            <p:cNvSpPr/>
            <p:nvPr/>
          </p:nvSpPr>
          <p:spPr>
            <a:xfrm flipH="1">
              <a:off x="6188810" y="4404498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8"/>
            <p:cNvSpPr/>
            <p:nvPr/>
          </p:nvSpPr>
          <p:spPr>
            <a:xfrm flipH="1">
              <a:off x="6190183" y="3709255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3" name="Google Shape;1673;p48"/>
            <p:cNvCxnSpPr>
              <a:stCxn id="1672" idx="4"/>
              <a:endCxn id="1668" idx="0"/>
            </p:cNvCxnSpPr>
            <p:nvPr/>
          </p:nvCxnSpPr>
          <p:spPr>
            <a:xfrm flipH="1">
              <a:off x="6343473" y="4013575"/>
              <a:ext cx="1500" cy="390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48"/>
            <p:cNvCxnSpPr>
              <a:stCxn id="1670" idx="4"/>
              <a:endCxn id="1672" idx="0"/>
            </p:cNvCxnSpPr>
            <p:nvPr/>
          </p:nvCxnSpPr>
          <p:spPr>
            <a:xfrm flipH="1">
              <a:off x="6344955" y="3318117"/>
              <a:ext cx="1200" cy="391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4" name="Google Shape;1664;p48"/>
            <p:cNvSpPr/>
            <p:nvPr/>
          </p:nvSpPr>
          <p:spPr>
            <a:xfrm flipH="1">
              <a:off x="7118560" y="5237281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5" name="Google Shape;1675;p48"/>
            <p:cNvCxnSpPr>
              <a:stCxn id="1666" idx="6"/>
              <a:endCxn id="1664" idx="2"/>
            </p:cNvCxnSpPr>
            <p:nvPr/>
          </p:nvCxnSpPr>
          <p:spPr>
            <a:xfrm rot="10800000">
              <a:off x="7428276" y="5389441"/>
              <a:ext cx="400200" cy="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1" name="Google Shape;1671;p48"/>
            <p:cNvSpPr/>
            <p:nvPr/>
          </p:nvSpPr>
          <p:spPr>
            <a:xfrm flipH="1">
              <a:off x="6694585" y="3375084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8"/>
            <p:cNvSpPr/>
            <p:nvPr/>
          </p:nvSpPr>
          <p:spPr>
            <a:xfrm flipH="1">
              <a:off x="7056008" y="3792713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48"/>
            <p:cNvSpPr/>
            <p:nvPr/>
          </p:nvSpPr>
          <p:spPr>
            <a:xfrm flipH="1">
              <a:off x="7409712" y="4203853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8" name="Google Shape;1678;p48"/>
            <p:cNvCxnSpPr>
              <a:stCxn id="1676" idx="7"/>
              <a:endCxn id="1671" idx="3"/>
            </p:cNvCxnSpPr>
            <p:nvPr/>
          </p:nvCxnSpPr>
          <p:spPr>
            <a:xfrm rot="10800000">
              <a:off x="6958845" y="3634780"/>
              <a:ext cx="142500" cy="202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9" name="Google Shape;1679;p48"/>
            <p:cNvCxnSpPr>
              <a:stCxn id="1680" idx="3"/>
              <a:endCxn id="1666" idx="0"/>
            </p:cNvCxnSpPr>
            <p:nvPr/>
          </p:nvCxnSpPr>
          <p:spPr>
            <a:xfrm>
              <a:off x="8027659" y="4862666"/>
              <a:ext cx="153000" cy="201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48"/>
            <p:cNvCxnSpPr>
              <a:stCxn id="1677" idx="3"/>
              <a:endCxn id="1680" idx="7"/>
            </p:cNvCxnSpPr>
            <p:nvPr/>
          </p:nvCxnSpPr>
          <p:spPr>
            <a:xfrm>
              <a:off x="7673954" y="4463606"/>
              <a:ext cx="134700" cy="18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2" name="Google Shape;1682;p48"/>
            <p:cNvCxnSpPr>
              <a:stCxn id="1676" idx="3"/>
              <a:endCxn id="1677" idx="7"/>
            </p:cNvCxnSpPr>
            <p:nvPr/>
          </p:nvCxnSpPr>
          <p:spPr>
            <a:xfrm>
              <a:off x="7320250" y="4052466"/>
              <a:ext cx="134700" cy="195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0" name="Google Shape;1680;p48"/>
            <p:cNvSpPr/>
            <p:nvPr/>
          </p:nvSpPr>
          <p:spPr>
            <a:xfrm flipH="1">
              <a:off x="7763416" y="4602913"/>
              <a:ext cx="309579" cy="30432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49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8" name="Google Shape;1688;p4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>
                <a:solidFill>
                  <a:srgbClr val="F3CC5F"/>
                </a:solidFill>
              </a:rPr>
              <a:t>Dijskstra's algorithm</a:t>
            </a:r>
            <a:r>
              <a:rPr lang="en-US" sz="3200"/>
              <a:t> is similar to </a:t>
            </a:r>
            <a:r>
              <a:rPr lang="en-US" sz="3200">
                <a:solidFill>
                  <a:srgbClr val="F3CC5F"/>
                </a:solidFill>
              </a:rPr>
              <a:t>BFS </a:t>
            </a:r>
            <a:r>
              <a:rPr lang="en-US" sz="3200"/>
              <a:t>and to </a:t>
            </a:r>
            <a:r>
              <a:rPr lang="en-US" sz="3200">
                <a:solidFill>
                  <a:srgbClr val="F3CC5F"/>
                </a:solidFill>
              </a:rPr>
              <a:t>Prim's algorithms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Use a </a:t>
            </a:r>
            <a:r>
              <a:rPr lang="en-US" sz="3200">
                <a:solidFill>
                  <a:srgbClr val="F3CC5F"/>
                </a:solidFill>
              </a:rPr>
              <a:t>priority queue</a:t>
            </a:r>
            <a:r>
              <a:rPr lang="en-US" sz="3200"/>
              <a:t> instead of </a:t>
            </a:r>
            <a:r>
              <a:rPr lang="en-US" sz="3200">
                <a:solidFill>
                  <a:srgbClr val="F3CC5F"/>
                </a:solidFill>
              </a:rPr>
              <a:t>queue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Keep the shortest distances so far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Steps in Dijkstra's algorithm:</a:t>
            </a:r>
            <a:endParaRPr/>
          </a:p>
        </p:txBody>
      </p:sp>
      <p:sp>
        <p:nvSpPr>
          <p:cNvPr id="1689" name="Google Shape;1689;p4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</a:t>
            </a:r>
            <a:endParaRPr/>
          </a:p>
        </p:txBody>
      </p:sp>
      <p:grpSp>
        <p:nvGrpSpPr>
          <p:cNvPr id="1690" name="Google Shape;1690;p49"/>
          <p:cNvGrpSpPr/>
          <p:nvPr/>
        </p:nvGrpSpPr>
        <p:grpSpPr>
          <a:xfrm>
            <a:off x="9233108" y="3989696"/>
            <a:ext cx="2243522" cy="2251318"/>
            <a:chOff x="8928308" y="3352799"/>
            <a:chExt cx="2243522" cy="2251318"/>
          </a:xfrm>
        </p:grpSpPr>
        <p:cxnSp>
          <p:nvCxnSpPr>
            <p:cNvPr id="1691" name="Google Shape;1691;p49"/>
            <p:cNvCxnSpPr/>
            <p:nvPr/>
          </p:nvCxnSpPr>
          <p:spPr>
            <a:xfrm flipH="1">
              <a:off x="9725064" y="4689717"/>
              <a:ext cx="775300" cy="450938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2" name="Google Shape;1692;p49"/>
            <p:cNvSpPr/>
            <p:nvPr/>
          </p:nvSpPr>
          <p:spPr>
            <a:xfrm flipH="1">
              <a:off x="10467494" y="4225682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3" name="Google Shape;1693;p49"/>
            <p:cNvCxnSpPr>
              <a:stCxn id="1694" idx="4"/>
              <a:endCxn id="1695" idx="0"/>
            </p:cNvCxnSpPr>
            <p:nvPr/>
          </p:nvCxnSpPr>
          <p:spPr>
            <a:xfrm flipH="1">
              <a:off x="9400144" y="4003916"/>
              <a:ext cx="75900" cy="949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6" name="Google Shape;1696;p49"/>
            <p:cNvCxnSpPr>
              <a:stCxn id="1694" idx="3"/>
            </p:cNvCxnSpPr>
            <p:nvPr/>
          </p:nvCxnSpPr>
          <p:spPr>
            <a:xfrm>
              <a:off x="9725064" y="3908562"/>
              <a:ext cx="775200" cy="470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5" name="Google Shape;1695;p49"/>
            <p:cNvSpPr/>
            <p:nvPr/>
          </p:nvSpPr>
          <p:spPr>
            <a:xfrm flipH="1">
              <a:off x="9066212" y="4953000"/>
              <a:ext cx="66804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49"/>
            <p:cNvSpPr/>
            <p:nvPr/>
          </p:nvSpPr>
          <p:spPr>
            <a:xfrm flipH="1">
              <a:off x="9123876" y="3352799"/>
              <a:ext cx="704336" cy="65111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F3CC5F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 b="1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7" name="Google Shape;1697;p49"/>
            <p:cNvSpPr txBox="1"/>
            <p:nvPr/>
          </p:nvSpPr>
          <p:spPr>
            <a:xfrm>
              <a:off x="8928308" y="4245182"/>
              <a:ext cx="4700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endParaRPr/>
            </a:p>
          </p:txBody>
        </p:sp>
        <p:sp>
          <p:nvSpPr>
            <p:cNvPr id="1698" name="Google Shape;1698;p49"/>
            <p:cNvSpPr txBox="1"/>
            <p:nvPr/>
          </p:nvSpPr>
          <p:spPr>
            <a:xfrm>
              <a:off x="10084108" y="3732816"/>
              <a:ext cx="4700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699" name="Google Shape;1699;p49"/>
            <p:cNvSpPr txBox="1"/>
            <p:nvPr/>
          </p:nvSpPr>
          <p:spPr>
            <a:xfrm>
              <a:off x="10056812" y="4912055"/>
              <a:ext cx="4700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</p:grpSp>
      <p:graphicFrame>
        <p:nvGraphicFramePr>
          <p:cNvPr id="1700" name="Google Shape;1700;p49"/>
          <p:cNvGraphicFramePr/>
          <p:nvPr/>
        </p:nvGraphicFramePr>
        <p:xfrm>
          <a:off x="7069092" y="24111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735325"/>
                <a:gridCol w="559125"/>
                <a:gridCol w="559125"/>
              </a:tblGrid>
              <a:tr h="28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01" name="Google Shape;1701;p49"/>
          <p:cNvGraphicFramePr/>
          <p:nvPr/>
        </p:nvGraphicFramePr>
        <p:xfrm>
          <a:off x="9779308" y="24111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736925"/>
                <a:gridCol w="559125"/>
                <a:gridCol w="559125"/>
              </a:tblGrid>
              <a:tr h="28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7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02" name="Google Shape;1702;p49"/>
          <p:cNvSpPr/>
          <p:nvPr/>
        </p:nvSpPr>
        <p:spPr>
          <a:xfrm>
            <a:off x="9130353" y="2697846"/>
            <a:ext cx="476434" cy="34091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49"/>
          <p:cNvSpPr/>
          <p:nvPr/>
        </p:nvSpPr>
        <p:spPr>
          <a:xfrm>
            <a:off x="608012" y="3630304"/>
            <a:ext cx="7996612" cy="294617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44000" spcFirstLastPara="1" rIns="144000" wrap="square" tIns="720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Initially calculate all direct distances 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d[]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i="1" sz="2600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Enqueue that start node </a:t>
            </a:r>
            <a:r>
              <a:rPr b="1"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(queue not empty)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Dequeue the nearest vertex </a:t>
            </a:r>
            <a:r>
              <a:rPr b="1"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Enqueue all unvisited child nodes of </a:t>
            </a:r>
            <a:r>
              <a:rPr b="1"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For each edge 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{B </a:t>
            </a:r>
            <a:r>
              <a:rPr lang="en-US" sz="26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A}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improve 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d[A]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through </a:t>
            </a:r>
            <a:r>
              <a:rPr b="1"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       d[S </a:t>
            </a:r>
            <a:r>
              <a:rPr lang="en-US" sz="26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A] 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min(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d[S </a:t>
            </a:r>
            <a:r>
              <a:rPr lang="en-US" sz="26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A]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d[S </a:t>
            </a:r>
            <a:r>
              <a:rPr lang="en-US" sz="26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B]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weight[B </a:t>
            </a:r>
            <a:r>
              <a:rPr lang="en-US" sz="26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26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A]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600">
              <a:solidFill>
                <a:srgbClr val="FBEE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Spanning tree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Subgraph without cycles (tree)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Connects all vertices together</a:t>
            </a:r>
            <a:endParaRPr/>
          </a:p>
          <a:p>
            <a:pPr indent="-304747" lvl="0" marL="30474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All connected graphs have a</a:t>
            </a:r>
            <a:br>
              <a:rPr lang="en-US"/>
            </a:br>
            <a:r>
              <a:rPr lang="en-US"/>
              <a:t>spanning tree</a:t>
            </a:r>
            <a:endParaRPr/>
          </a:p>
          <a:p>
            <a:pPr indent="-304747" lvl="0" marL="304747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All undirected graphs have</a:t>
            </a:r>
            <a:br>
              <a:rPr lang="en-US"/>
            </a:br>
            <a:r>
              <a:rPr lang="en-US">
                <a:solidFill>
                  <a:srgbClr val="F3CC5F"/>
                </a:solidFill>
              </a:rPr>
              <a:t>spanning forest</a:t>
            </a:r>
            <a:endParaRPr/>
          </a:p>
        </p:txBody>
      </p:sp>
      <p:sp>
        <p:nvSpPr>
          <p:cNvPr id="100" name="Google Shape;100;p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Spanning Tree</a:t>
            </a:r>
            <a:endParaRPr/>
          </a:p>
        </p:txBody>
      </p:sp>
      <p:cxnSp>
        <p:nvCxnSpPr>
          <p:cNvPr id="101" name="Google Shape;101;p5"/>
          <p:cNvCxnSpPr>
            <a:stCxn id="102" idx="7"/>
            <a:endCxn id="103" idx="3"/>
          </p:cNvCxnSpPr>
          <p:nvPr/>
        </p:nvCxnSpPr>
        <p:spPr>
          <a:xfrm flipH="1" rot="10800000">
            <a:off x="9708005" y="3092766"/>
            <a:ext cx="693900" cy="468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04" name="Google Shape;104;p5"/>
          <p:cNvCxnSpPr>
            <a:stCxn id="105" idx="6"/>
            <a:endCxn id="103" idx="1"/>
          </p:cNvCxnSpPr>
          <p:nvPr/>
        </p:nvCxnSpPr>
        <p:spPr>
          <a:xfrm>
            <a:off x="9562007" y="2411628"/>
            <a:ext cx="840000" cy="2880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06" name="Google Shape;106;p5"/>
          <p:cNvCxnSpPr>
            <a:stCxn id="102" idx="0"/>
            <a:endCxn id="105" idx="4"/>
          </p:cNvCxnSpPr>
          <p:nvPr/>
        </p:nvCxnSpPr>
        <p:spPr>
          <a:xfrm rot="10800000">
            <a:off x="9267714" y="2689734"/>
            <a:ext cx="243000" cy="7902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07" name="Google Shape;107;p5"/>
          <p:cNvCxnSpPr>
            <a:stCxn id="108" idx="6"/>
            <a:endCxn id="102" idx="2"/>
          </p:cNvCxnSpPr>
          <p:nvPr/>
        </p:nvCxnSpPr>
        <p:spPr>
          <a:xfrm>
            <a:off x="8557076" y="3710863"/>
            <a:ext cx="674700" cy="47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09" name="Google Shape;109;p5"/>
          <p:cNvCxnSpPr>
            <a:stCxn id="105" idx="3"/>
            <a:endCxn id="108" idx="7"/>
          </p:cNvCxnSpPr>
          <p:nvPr/>
        </p:nvCxnSpPr>
        <p:spPr>
          <a:xfrm flipH="1">
            <a:off x="8475432" y="2608223"/>
            <a:ext cx="584400" cy="906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0" name="Google Shape;110;p5"/>
          <p:cNvCxnSpPr>
            <a:stCxn id="111" idx="6"/>
            <a:endCxn id="105" idx="2"/>
          </p:cNvCxnSpPr>
          <p:nvPr/>
        </p:nvCxnSpPr>
        <p:spPr>
          <a:xfrm flipH="1" rot="10800000">
            <a:off x="7728984" y="2411683"/>
            <a:ext cx="1244700" cy="399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2" name="Google Shape;112;p5"/>
          <p:cNvCxnSpPr>
            <a:stCxn id="108" idx="1"/>
            <a:endCxn id="111" idx="5"/>
          </p:cNvCxnSpPr>
          <p:nvPr/>
        </p:nvCxnSpPr>
        <p:spPr>
          <a:xfrm rot="10800000">
            <a:off x="7642775" y="2648168"/>
            <a:ext cx="438000" cy="866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3" name="Google Shape;113;p5"/>
          <p:cNvCxnSpPr>
            <a:stCxn id="102" idx="5"/>
            <a:endCxn id="114" idx="1"/>
          </p:cNvCxnSpPr>
          <p:nvPr/>
        </p:nvCxnSpPr>
        <p:spPr>
          <a:xfrm>
            <a:off x="9708005" y="3954557"/>
            <a:ext cx="822000" cy="465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5" name="Google Shape;115;p5"/>
          <p:cNvCxnSpPr>
            <a:stCxn id="116" idx="2"/>
            <a:endCxn id="117" idx="6"/>
          </p:cNvCxnSpPr>
          <p:nvPr/>
        </p:nvCxnSpPr>
        <p:spPr>
          <a:xfrm rot="10800000">
            <a:off x="7876280" y="4755204"/>
            <a:ext cx="1046100" cy="1866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8" name="Google Shape;118;p5"/>
          <p:cNvCxnSpPr>
            <a:stCxn id="108" idx="3"/>
            <a:endCxn id="117" idx="7"/>
          </p:cNvCxnSpPr>
          <p:nvPr/>
        </p:nvCxnSpPr>
        <p:spPr>
          <a:xfrm flipH="1">
            <a:off x="7790075" y="3907458"/>
            <a:ext cx="290700" cy="6513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19" name="Google Shape;119;p5"/>
          <p:cNvCxnSpPr>
            <a:stCxn id="116" idx="0"/>
            <a:endCxn id="102" idx="4"/>
          </p:cNvCxnSpPr>
          <p:nvPr/>
        </p:nvCxnSpPr>
        <p:spPr>
          <a:xfrm flipH="1" rot="10800000">
            <a:off x="9216547" y="4035877"/>
            <a:ext cx="294300" cy="6279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sp>
        <p:nvSpPr>
          <p:cNvPr id="102" name="Google Shape;102;p5"/>
          <p:cNvSpPr/>
          <p:nvPr/>
        </p:nvSpPr>
        <p:spPr>
          <a:xfrm>
            <a:off x="9231703" y="3479934"/>
            <a:ext cx="558022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10311191" y="2618161"/>
            <a:ext cx="620024" cy="55605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8973673" y="2133600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7999055" y="3432835"/>
            <a:ext cx="558021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288040" y="4477195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8922380" y="4663777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0443980" y="4338369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5"/>
          <p:cNvCxnSpPr>
            <a:stCxn id="121" idx="0"/>
            <a:endCxn id="111" idx="3"/>
          </p:cNvCxnSpPr>
          <p:nvPr/>
        </p:nvCxnSpPr>
        <p:spPr>
          <a:xfrm flipH="1" rot="10800000">
            <a:off x="6845779" y="2648129"/>
            <a:ext cx="381000" cy="764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sm" w="sm" type="none"/>
          </a:ln>
        </p:spPr>
      </p:cxnSp>
      <p:sp>
        <p:nvSpPr>
          <p:cNvPr id="111" name="Google Shape;111;p5"/>
          <p:cNvSpPr/>
          <p:nvPr/>
        </p:nvSpPr>
        <p:spPr>
          <a:xfrm>
            <a:off x="7140650" y="2173555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551612" y="3412229"/>
            <a:ext cx="588334" cy="556055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5"/>
          <p:cNvCxnSpPr>
            <a:stCxn id="114" idx="0"/>
            <a:endCxn id="103" idx="4"/>
          </p:cNvCxnSpPr>
          <p:nvPr/>
        </p:nvCxnSpPr>
        <p:spPr>
          <a:xfrm rot="10800000">
            <a:off x="10621147" y="3174069"/>
            <a:ext cx="117000" cy="1164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23" name="Google Shape;123;p5"/>
          <p:cNvCxnSpPr>
            <a:stCxn id="114" idx="2"/>
            <a:endCxn id="116" idx="6"/>
          </p:cNvCxnSpPr>
          <p:nvPr/>
        </p:nvCxnSpPr>
        <p:spPr>
          <a:xfrm flipH="1">
            <a:off x="9510680" y="4616397"/>
            <a:ext cx="933300" cy="32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  <p:cxnSp>
        <p:nvCxnSpPr>
          <p:cNvPr id="124" name="Google Shape;124;p5"/>
          <p:cNvCxnSpPr>
            <a:stCxn id="121" idx="4"/>
            <a:endCxn id="117" idx="1"/>
          </p:cNvCxnSpPr>
          <p:nvPr/>
        </p:nvCxnSpPr>
        <p:spPr>
          <a:xfrm>
            <a:off x="6845779" y="3968284"/>
            <a:ext cx="528300" cy="590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5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9" name="Google Shape;1709;p50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Initialize all distances </a:t>
            </a:r>
            <a:r>
              <a:rPr lang="en-US" sz="3000">
                <a:solidFill>
                  <a:srgbClr val="F3CC5F"/>
                </a:solidFill>
              </a:rPr>
              <a:t>d[] </a:t>
            </a:r>
            <a:r>
              <a:rPr lang="en-US" sz="3000"/>
              <a:t>from </a:t>
            </a:r>
            <a:r>
              <a:rPr lang="en-US" sz="3000">
                <a:solidFill>
                  <a:srgbClr val="F3CC5F"/>
                </a:solidFill>
              </a:rPr>
              <a:t>s</a:t>
            </a:r>
            <a:r>
              <a:rPr lang="en-US" sz="3000"/>
              <a:t>: </a:t>
            </a:r>
            <a:r>
              <a:rPr lang="en-US" sz="3000">
                <a:solidFill>
                  <a:srgbClr val="F3CC5F"/>
                </a:solidFill>
              </a:rPr>
              <a:t>d[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000">
                <a:solidFill>
                  <a:srgbClr val="F3CC5F"/>
                </a:solidFill>
              </a:rPr>
              <a:t>…n-1]</a:t>
            </a:r>
            <a:r>
              <a:rPr lang="en-US" sz="3000"/>
              <a:t> = </a:t>
            </a:r>
            <a:r>
              <a:rPr lang="en-US" sz="3000">
                <a:solidFill>
                  <a:srgbClr val="F3CC5F"/>
                </a:solidFill>
              </a:rPr>
              <a:t>∞</a:t>
            </a:r>
            <a:r>
              <a:rPr lang="en-US" sz="3000"/>
              <a:t>; </a:t>
            </a:r>
            <a:r>
              <a:rPr lang="en-US" sz="3000">
                <a:solidFill>
                  <a:srgbClr val="F3CC5F"/>
                </a:solidFill>
              </a:rPr>
              <a:t>d[s] = 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Enqueue the start node (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000"/>
              <a:t>)</a:t>
            </a:r>
            <a:endParaRPr sz="3000">
              <a:solidFill>
                <a:srgbClr val="F3CC5F"/>
              </a:solidFill>
            </a:endParaRPr>
          </a:p>
        </p:txBody>
      </p:sp>
      <p:sp>
        <p:nvSpPr>
          <p:cNvPr id="1710" name="Google Shape;1710;p5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#1</a:t>
            </a:r>
            <a:endParaRPr/>
          </a:p>
        </p:txBody>
      </p:sp>
      <p:graphicFrame>
        <p:nvGraphicFramePr>
          <p:cNvPr id="1711" name="Google Shape;1711;p50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1712" name="Google Shape;1712;p50"/>
          <p:cNvGrpSpPr/>
          <p:nvPr/>
        </p:nvGrpSpPr>
        <p:grpSpPr>
          <a:xfrm>
            <a:off x="2197322" y="4095690"/>
            <a:ext cx="7763703" cy="2355061"/>
            <a:chOff x="2513690" y="3996558"/>
            <a:chExt cx="7763703" cy="2355061"/>
          </a:xfrm>
        </p:grpSpPr>
        <p:cxnSp>
          <p:nvCxnSpPr>
            <p:cNvPr id="1713" name="Google Shape;1713;p50"/>
            <p:cNvCxnSpPr>
              <a:stCxn id="1714" idx="7"/>
              <a:endCxn id="1715" idx="3"/>
            </p:cNvCxnSpPr>
            <p:nvPr/>
          </p:nvCxnSpPr>
          <p:spPr>
            <a:xfrm flipH="1" rot="10800000">
              <a:off x="7024137" y="4647296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16" name="Google Shape;1716;p50"/>
            <p:cNvCxnSpPr>
              <a:stCxn id="1717" idx="6"/>
              <a:endCxn id="1715" idx="2"/>
            </p:cNvCxnSpPr>
            <p:nvPr/>
          </p:nvCxnSpPr>
          <p:spPr>
            <a:xfrm>
              <a:off x="6175399" y="4298336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18" name="Google Shape;1718;p50"/>
            <p:cNvCxnSpPr>
              <a:stCxn id="1714" idx="1"/>
              <a:endCxn id="1717" idx="5"/>
            </p:cNvCxnSpPr>
            <p:nvPr/>
          </p:nvCxnSpPr>
          <p:spPr>
            <a:xfrm rot="10800000">
              <a:off x="6089108" y="4494896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19" name="Google Shape;1719;p50"/>
            <p:cNvCxnSpPr>
              <a:stCxn id="1720" idx="6"/>
              <a:endCxn id="1714" idx="2"/>
            </p:cNvCxnSpPr>
            <p:nvPr/>
          </p:nvCxnSpPr>
          <p:spPr>
            <a:xfrm>
              <a:off x="5420180" y="5212736"/>
              <a:ext cx="1085100" cy="2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21" name="Google Shape;1721;p50"/>
            <p:cNvCxnSpPr>
              <a:stCxn id="1717" idx="3"/>
              <a:endCxn id="1720" idx="7"/>
            </p:cNvCxnSpPr>
            <p:nvPr/>
          </p:nvCxnSpPr>
          <p:spPr>
            <a:xfrm flipH="1">
              <a:off x="5338424" y="4494932"/>
              <a:ext cx="334800" cy="521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22" name="Google Shape;1722;p50"/>
            <p:cNvCxnSpPr>
              <a:stCxn id="1723" idx="6"/>
              <a:endCxn id="1717" idx="2"/>
            </p:cNvCxnSpPr>
            <p:nvPr/>
          </p:nvCxnSpPr>
          <p:spPr>
            <a:xfrm flipH="1" rot="10800000">
              <a:off x="4280752" y="4298336"/>
              <a:ext cx="13062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24" name="Google Shape;1724;p50"/>
            <p:cNvCxnSpPr>
              <a:stCxn id="1720" idx="1"/>
              <a:endCxn id="1723" idx="5"/>
            </p:cNvCxnSpPr>
            <p:nvPr/>
          </p:nvCxnSpPr>
          <p:spPr>
            <a:xfrm rot="10800000">
              <a:off x="4194479" y="4647441"/>
              <a:ext cx="7494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25" name="Google Shape;1725;p50"/>
            <p:cNvCxnSpPr>
              <a:stCxn id="1714" idx="5"/>
              <a:endCxn id="1726" idx="1"/>
            </p:cNvCxnSpPr>
            <p:nvPr/>
          </p:nvCxnSpPr>
          <p:spPr>
            <a:xfrm>
              <a:off x="7024137" y="5431987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27" name="Google Shape;1727;p50"/>
            <p:cNvCxnSpPr>
              <a:stCxn id="1728" idx="2"/>
              <a:endCxn id="1729" idx="6"/>
            </p:cNvCxnSpPr>
            <p:nvPr/>
          </p:nvCxnSpPr>
          <p:spPr>
            <a:xfrm rot="10800000">
              <a:off x="4505873" y="6046292"/>
              <a:ext cx="1247100" cy="27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30" name="Google Shape;1730;p50"/>
            <p:cNvCxnSpPr>
              <a:stCxn id="1720" idx="3"/>
              <a:endCxn id="1729" idx="7"/>
            </p:cNvCxnSpPr>
            <p:nvPr/>
          </p:nvCxnSpPr>
          <p:spPr>
            <a:xfrm flipH="1">
              <a:off x="4419479" y="5409332"/>
              <a:ext cx="524400" cy="4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31" name="Google Shape;1731;p50"/>
            <p:cNvCxnSpPr>
              <a:stCxn id="1728" idx="7"/>
              <a:endCxn id="1714" idx="3"/>
            </p:cNvCxnSpPr>
            <p:nvPr/>
          </p:nvCxnSpPr>
          <p:spPr>
            <a:xfrm flipH="1" rot="10800000">
              <a:off x="6255148" y="5432096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14" name="Google Shape;1714;p50"/>
            <p:cNvSpPr/>
            <p:nvPr/>
          </p:nvSpPr>
          <p:spPr>
            <a:xfrm>
              <a:off x="6505288" y="4957364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5" name="Google Shape;1715;p50"/>
            <p:cNvSpPr/>
            <p:nvPr/>
          </p:nvSpPr>
          <p:spPr>
            <a:xfrm>
              <a:off x="7633565" y="4172710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5587065" y="402030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50"/>
            <p:cNvSpPr/>
            <p:nvPr/>
          </p:nvSpPr>
          <p:spPr>
            <a:xfrm>
              <a:off x="4862159" y="4934709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3917446" y="5768268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5752973" y="5795564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7596756" y="5719364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2" name="Google Shape;1732;p50"/>
            <p:cNvCxnSpPr>
              <a:stCxn id="1733" idx="7"/>
              <a:endCxn id="1723" idx="3"/>
            </p:cNvCxnSpPr>
            <p:nvPr/>
          </p:nvCxnSpPr>
          <p:spPr>
            <a:xfrm flipH="1" rot="10800000">
              <a:off x="3351284" y="4647380"/>
              <a:ext cx="427200" cy="415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23" name="Google Shape;1723;p50"/>
            <p:cNvSpPr/>
            <p:nvPr/>
          </p:nvSpPr>
          <p:spPr>
            <a:xfrm>
              <a:off x="3692418" y="417270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2849110" y="4981148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4" name="Google Shape;1734;p50"/>
            <p:cNvCxnSpPr>
              <a:stCxn id="1726" idx="0"/>
              <a:endCxn id="1715" idx="4"/>
            </p:cNvCxnSpPr>
            <p:nvPr/>
          </p:nvCxnSpPr>
          <p:spPr>
            <a:xfrm flipH="1" rot="10800000">
              <a:off x="7890923" y="4728764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35" name="Google Shape;1735;p50"/>
            <p:cNvCxnSpPr>
              <a:stCxn id="1726" idx="2"/>
              <a:endCxn id="1728" idx="6"/>
            </p:cNvCxnSpPr>
            <p:nvPr/>
          </p:nvCxnSpPr>
          <p:spPr>
            <a:xfrm flipH="1">
              <a:off x="6341256" y="5997392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36" name="Google Shape;1736;p50"/>
            <p:cNvCxnSpPr>
              <a:stCxn id="1733" idx="5"/>
              <a:endCxn id="1729" idx="1"/>
            </p:cNvCxnSpPr>
            <p:nvPr/>
          </p:nvCxnSpPr>
          <p:spPr>
            <a:xfrm>
              <a:off x="3351284" y="5455771"/>
              <a:ext cx="652200" cy="39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37" name="Google Shape;1737;p50"/>
            <p:cNvSpPr txBox="1"/>
            <p:nvPr/>
          </p:nvSpPr>
          <p:spPr>
            <a:xfrm>
              <a:off x="3195932" y="449789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738" name="Google Shape;1738;p50"/>
            <p:cNvSpPr txBox="1"/>
            <p:nvPr/>
          </p:nvSpPr>
          <p:spPr>
            <a:xfrm>
              <a:off x="3629613" y="529195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739" name="Google Shape;1739;p50"/>
            <p:cNvSpPr txBox="1"/>
            <p:nvPr/>
          </p:nvSpPr>
          <p:spPr>
            <a:xfrm>
              <a:off x="4705173" y="399655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740" name="Google Shape;1740;p50"/>
            <p:cNvSpPr txBox="1"/>
            <p:nvPr/>
          </p:nvSpPr>
          <p:spPr>
            <a:xfrm>
              <a:off x="4545335" y="450835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741" name="Google Shape;1741;p50"/>
            <p:cNvSpPr txBox="1"/>
            <p:nvPr/>
          </p:nvSpPr>
          <p:spPr>
            <a:xfrm>
              <a:off x="5694211" y="488322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742" name="Google Shape;1742;p50"/>
            <p:cNvSpPr txBox="1"/>
            <p:nvPr/>
          </p:nvSpPr>
          <p:spPr>
            <a:xfrm>
              <a:off x="6738025" y="399655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743" name="Google Shape;1743;p50"/>
            <p:cNvSpPr txBox="1"/>
            <p:nvPr/>
          </p:nvSpPr>
          <p:spPr>
            <a:xfrm>
              <a:off x="7086870" y="452199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744" name="Google Shape;1744;p50"/>
            <p:cNvSpPr txBox="1"/>
            <p:nvPr/>
          </p:nvSpPr>
          <p:spPr>
            <a:xfrm>
              <a:off x="7916281" y="503121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745" name="Google Shape;1745;p50"/>
            <p:cNvSpPr txBox="1"/>
            <p:nvPr/>
          </p:nvSpPr>
          <p:spPr>
            <a:xfrm>
              <a:off x="7250225" y="5263873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746" name="Google Shape;1746;p50"/>
            <p:cNvSpPr txBox="1"/>
            <p:nvPr/>
          </p:nvSpPr>
          <p:spPr>
            <a:xfrm>
              <a:off x="5025598" y="568410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747" name="Google Shape;1747;p50"/>
            <p:cNvSpPr txBox="1"/>
            <p:nvPr/>
          </p:nvSpPr>
          <p:spPr>
            <a:xfrm>
              <a:off x="6734191" y="568723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748" name="Google Shape;1748;p50"/>
            <p:cNvSpPr txBox="1"/>
            <p:nvPr/>
          </p:nvSpPr>
          <p:spPr>
            <a:xfrm>
              <a:off x="6127475" y="536815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749" name="Google Shape;1749;p50"/>
            <p:cNvSpPr txBox="1"/>
            <p:nvPr/>
          </p:nvSpPr>
          <p:spPr>
            <a:xfrm>
              <a:off x="4425919" y="526466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750" name="Google Shape;1750;p50"/>
            <p:cNvSpPr txBox="1"/>
            <p:nvPr/>
          </p:nvSpPr>
          <p:spPr>
            <a:xfrm>
              <a:off x="5230774" y="444797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751" name="Google Shape;1751;p50"/>
            <p:cNvSpPr txBox="1"/>
            <p:nvPr/>
          </p:nvSpPr>
          <p:spPr>
            <a:xfrm>
              <a:off x="6306834" y="446270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752" name="Google Shape;1752;p50"/>
            <p:cNvSpPr/>
            <p:nvPr/>
          </p:nvSpPr>
          <p:spPr>
            <a:xfrm>
              <a:off x="8716510" y="4875754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3" name="Google Shape;1753;p50"/>
            <p:cNvCxnSpPr>
              <a:stCxn id="1752" idx="1"/>
              <a:endCxn id="1715" idx="5"/>
            </p:cNvCxnSpPr>
            <p:nvPr/>
          </p:nvCxnSpPr>
          <p:spPr>
            <a:xfrm rot="10800000">
              <a:off x="8162911" y="4647286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54" name="Google Shape;1754;p50"/>
            <p:cNvCxnSpPr>
              <a:stCxn id="1752" idx="3"/>
              <a:endCxn id="1726" idx="7"/>
            </p:cNvCxnSpPr>
            <p:nvPr/>
          </p:nvCxnSpPr>
          <p:spPr>
            <a:xfrm flipH="1">
              <a:off x="8099011" y="5350376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55" name="Google Shape;1755;p50"/>
            <p:cNvSpPr txBox="1"/>
            <p:nvPr/>
          </p:nvSpPr>
          <p:spPr>
            <a:xfrm>
              <a:off x="8398062" y="444143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756" name="Google Shape;1756;p50"/>
            <p:cNvSpPr txBox="1"/>
            <p:nvPr/>
          </p:nvSpPr>
          <p:spPr>
            <a:xfrm>
              <a:off x="8465239" y="5497903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757" name="Google Shape;1757;p50"/>
            <p:cNvSpPr txBox="1"/>
            <p:nvPr/>
          </p:nvSpPr>
          <p:spPr>
            <a:xfrm>
              <a:off x="2513690" y="4881228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758" name="Google Shape;1758;p50"/>
            <p:cNvSpPr/>
            <p:nvPr/>
          </p:nvSpPr>
          <p:spPr>
            <a:xfrm>
              <a:off x="9632724" y="4248910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50"/>
            <p:cNvSpPr/>
            <p:nvPr/>
          </p:nvSpPr>
          <p:spPr>
            <a:xfrm>
              <a:off x="9632724" y="554535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60" name="Google Shape;1760;p50"/>
            <p:cNvCxnSpPr>
              <a:stCxn id="1758" idx="4"/>
              <a:endCxn id="1759" idx="0"/>
            </p:cNvCxnSpPr>
            <p:nvPr/>
          </p:nvCxnSpPr>
          <p:spPr>
            <a:xfrm>
              <a:off x="9942736" y="4804964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61" name="Google Shape;1761;p50"/>
            <p:cNvSpPr txBox="1"/>
            <p:nvPr/>
          </p:nvSpPr>
          <p:spPr>
            <a:xfrm>
              <a:off x="9962883" y="498715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5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7" name="Google Shape;1767;p51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0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6</a:t>
            </a:r>
            <a:r>
              <a:rPr lang="en-US" sz="3000"/>
              <a:t>, </a:t>
            </a:r>
            <a:r>
              <a:rPr lang="en-US" sz="3000">
                <a:solidFill>
                  <a:srgbClr val="F3CC5F"/>
                </a:solidFill>
              </a:rPr>
              <a:t>8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0</a:t>
            </a:r>
            <a:r>
              <a:rPr lang="en-US" sz="3000"/>
              <a:t>: {0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6}, {0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8}</a:t>
            </a:r>
            <a:endParaRPr/>
          </a:p>
        </p:txBody>
      </p:sp>
      <p:sp>
        <p:nvSpPr>
          <p:cNvPr id="1768" name="Google Shape;1768;p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#2</a:t>
            </a:r>
            <a:endParaRPr/>
          </a:p>
        </p:txBody>
      </p:sp>
      <p:graphicFrame>
        <p:nvGraphicFramePr>
          <p:cNvPr id="1769" name="Google Shape;1769;p51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1770" name="Google Shape;1770;p51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771" name="Google Shape;1771;p51"/>
            <p:cNvCxnSpPr>
              <a:stCxn id="1772" idx="7"/>
              <a:endCxn id="1773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74" name="Google Shape;1774;p51"/>
            <p:cNvCxnSpPr>
              <a:stCxn id="1775" idx="6"/>
              <a:endCxn id="1773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76" name="Google Shape;1776;p51"/>
            <p:cNvCxnSpPr>
              <a:stCxn id="1772" idx="1"/>
              <a:endCxn id="1775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77" name="Google Shape;1777;p51"/>
            <p:cNvCxnSpPr>
              <a:stCxn id="1778" idx="6"/>
              <a:endCxn id="1772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79" name="Google Shape;1779;p51"/>
            <p:cNvCxnSpPr>
              <a:stCxn id="1775" idx="3"/>
              <a:endCxn id="1778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0" name="Google Shape;1780;p51"/>
            <p:cNvCxnSpPr>
              <a:stCxn id="1781" idx="6"/>
              <a:endCxn id="1775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2" name="Google Shape;1782;p51"/>
            <p:cNvCxnSpPr>
              <a:stCxn id="1778" idx="1"/>
              <a:endCxn id="1781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3" name="Google Shape;1783;p51"/>
            <p:cNvCxnSpPr>
              <a:stCxn id="1772" idx="5"/>
              <a:endCxn id="1784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5" name="Google Shape;1785;p51"/>
            <p:cNvCxnSpPr>
              <a:stCxn id="1786" idx="2"/>
              <a:endCxn id="1787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8" name="Google Shape;1788;p51"/>
            <p:cNvCxnSpPr>
              <a:stCxn id="1778" idx="3"/>
              <a:endCxn id="1787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89" name="Google Shape;1789;p51"/>
            <p:cNvCxnSpPr>
              <a:stCxn id="1786" idx="7"/>
              <a:endCxn id="1772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772" name="Google Shape;1772;p51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51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0" name="Google Shape;1790;p51"/>
            <p:cNvCxnSpPr>
              <a:stCxn id="1791" idx="7"/>
              <a:endCxn id="1781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81" name="Google Shape;1781;p51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2" name="Google Shape;1792;p51"/>
            <p:cNvCxnSpPr>
              <a:stCxn id="1784" idx="0"/>
              <a:endCxn id="1773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93" name="Google Shape;1793;p51"/>
            <p:cNvCxnSpPr>
              <a:stCxn id="1784" idx="2"/>
              <a:endCxn id="1786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794" name="Google Shape;1794;p51"/>
            <p:cNvCxnSpPr>
              <a:stCxn id="1791" idx="5"/>
              <a:endCxn id="1787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95" name="Google Shape;1795;p51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796" name="Google Shape;1796;p51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797" name="Google Shape;1797;p51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798" name="Google Shape;1798;p5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799" name="Google Shape;1799;p51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800" name="Google Shape;1800;p51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801" name="Google Shape;1801;p51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802" name="Google Shape;1802;p51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803" name="Google Shape;1803;p51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804" name="Google Shape;1804;p51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805" name="Google Shape;1805;p51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806" name="Google Shape;1806;p51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807" name="Google Shape;1807;p51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08" name="Google Shape;1808;p5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09" name="Google Shape;1809;p51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810" name="Google Shape;1810;p51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1" name="Google Shape;1811;p51"/>
            <p:cNvCxnSpPr>
              <a:stCxn id="1810" idx="1"/>
              <a:endCxn id="1773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12" name="Google Shape;1812;p51"/>
            <p:cNvCxnSpPr>
              <a:stCxn id="1810" idx="3"/>
              <a:endCxn id="1784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13" name="Google Shape;1813;p51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14" name="Google Shape;1814;p51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15" name="Google Shape;1815;p51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816" name="Google Shape;1816;p51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51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8" name="Google Shape;1818;p51"/>
            <p:cNvCxnSpPr>
              <a:stCxn id="1816" idx="4"/>
              <a:endCxn id="1817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19" name="Google Shape;1819;p51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5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5" name="Google Shape;1825;p52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6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4</a:t>
            </a:r>
            <a:r>
              <a:rPr lang="en-US" sz="3000"/>
              <a:t>, </a:t>
            </a:r>
            <a:r>
              <a:rPr lang="en-US" sz="3000">
                <a:solidFill>
                  <a:srgbClr val="F3CC5F"/>
                </a:solidFill>
              </a:rPr>
              <a:t>5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6</a:t>
            </a:r>
            <a:r>
              <a:rPr lang="en-US" sz="3000"/>
              <a:t>: {6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4}, {6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5}</a:t>
            </a:r>
            <a:endParaRPr/>
          </a:p>
        </p:txBody>
      </p:sp>
      <p:sp>
        <p:nvSpPr>
          <p:cNvPr id="1826" name="Google Shape;1826;p5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#3</a:t>
            </a:r>
            <a:endParaRPr/>
          </a:p>
        </p:txBody>
      </p:sp>
      <p:graphicFrame>
        <p:nvGraphicFramePr>
          <p:cNvPr id="1827" name="Google Shape;1827;p52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1828" name="Google Shape;1828;p52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829" name="Google Shape;1829;p52"/>
            <p:cNvCxnSpPr>
              <a:stCxn id="1830" idx="7"/>
              <a:endCxn id="1831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32" name="Google Shape;1832;p52"/>
            <p:cNvCxnSpPr>
              <a:stCxn id="1833" idx="6"/>
              <a:endCxn id="1831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34" name="Google Shape;1834;p52"/>
            <p:cNvCxnSpPr>
              <a:stCxn id="1830" idx="1"/>
              <a:endCxn id="1833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35" name="Google Shape;1835;p52"/>
            <p:cNvCxnSpPr>
              <a:stCxn id="1836" idx="6"/>
              <a:endCxn id="1830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37" name="Google Shape;1837;p52"/>
            <p:cNvCxnSpPr>
              <a:stCxn id="1833" idx="3"/>
              <a:endCxn id="1836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38" name="Google Shape;1838;p52"/>
            <p:cNvCxnSpPr>
              <a:stCxn id="1839" idx="6"/>
              <a:endCxn id="1833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0" name="Google Shape;1840;p52"/>
            <p:cNvCxnSpPr>
              <a:stCxn id="1836" idx="1"/>
              <a:endCxn id="1839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1" name="Google Shape;1841;p52"/>
            <p:cNvCxnSpPr>
              <a:stCxn id="1830" idx="5"/>
              <a:endCxn id="1842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43" name="Google Shape;1843;p52"/>
            <p:cNvCxnSpPr>
              <a:stCxn id="1844" idx="2"/>
              <a:endCxn id="1845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46" name="Google Shape;1846;p52"/>
            <p:cNvCxnSpPr>
              <a:stCxn id="1836" idx="3"/>
              <a:endCxn id="1845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47" name="Google Shape;1847;p52"/>
            <p:cNvCxnSpPr>
              <a:stCxn id="1844" idx="7"/>
              <a:endCxn id="1830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30" name="Google Shape;1830;p52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48" name="Google Shape;1848;p52"/>
            <p:cNvCxnSpPr>
              <a:stCxn id="1849" idx="7"/>
              <a:endCxn id="1839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9" name="Google Shape;1839;p52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50" name="Google Shape;1850;p52"/>
            <p:cNvCxnSpPr>
              <a:stCxn id="1842" idx="0"/>
              <a:endCxn id="1831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51" name="Google Shape;1851;p52"/>
            <p:cNvCxnSpPr>
              <a:stCxn id="1842" idx="2"/>
              <a:endCxn id="1844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52" name="Google Shape;1852;p52"/>
            <p:cNvCxnSpPr>
              <a:stCxn id="1849" idx="5"/>
              <a:endCxn id="1845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53" name="Google Shape;1853;p52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854" name="Google Shape;1854;p52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855" name="Google Shape;1855;p52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856" name="Google Shape;1856;p52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857" name="Google Shape;1857;p52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858" name="Google Shape;1858;p52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859" name="Google Shape;1859;p52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860" name="Google Shape;1860;p52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861" name="Google Shape;1861;p52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862" name="Google Shape;1862;p52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863" name="Google Shape;1863;p52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864" name="Google Shape;1864;p52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865" name="Google Shape;1865;p52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66" name="Google Shape;1866;p52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67" name="Google Shape;1867;p52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69" name="Google Shape;1869;p52"/>
            <p:cNvCxnSpPr>
              <a:stCxn id="1868" idx="1"/>
              <a:endCxn id="1831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70" name="Google Shape;1870;p52"/>
            <p:cNvCxnSpPr>
              <a:stCxn id="1868" idx="3"/>
              <a:endCxn id="1842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71" name="Google Shape;1871;p52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872" name="Google Shape;1872;p52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873" name="Google Shape;1873;p52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6" name="Google Shape;1876;p52"/>
            <p:cNvCxnSpPr>
              <a:stCxn id="1874" idx="4"/>
              <a:endCxn id="1875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77" name="Google Shape;1877;p52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3" name="Google Shape;1883;p53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8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2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8</a:t>
            </a:r>
            <a:r>
              <a:rPr lang="en-US" sz="3000"/>
              <a:t>: {8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2}, {8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5}</a:t>
            </a:r>
            <a:endParaRPr/>
          </a:p>
        </p:txBody>
      </p:sp>
      <p:sp>
        <p:nvSpPr>
          <p:cNvPr id="1884" name="Google Shape;1884;p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#4</a:t>
            </a:r>
            <a:endParaRPr/>
          </a:p>
        </p:txBody>
      </p:sp>
      <p:graphicFrame>
        <p:nvGraphicFramePr>
          <p:cNvPr id="1885" name="Google Shape;1885;p53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1886" name="Google Shape;1886;p53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887" name="Google Shape;1887;p53"/>
            <p:cNvCxnSpPr>
              <a:stCxn id="1888" idx="7"/>
              <a:endCxn id="1889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90" name="Google Shape;1890;p53"/>
            <p:cNvCxnSpPr>
              <a:stCxn id="1891" idx="6"/>
              <a:endCxn id="1889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92" name="Google Shape;1892;p53"/>
            <p:cNvCxnSpPr>
              <a:stCxn id="1888" idx="1"/>
              <a:endCxn id="1891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93" name="Google Shape;1893;p53"/>
            <p:cNvCxnSpPr>
              <a:stCxn id="1894" idx="6"/>
              <a:endCxn id="1888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95" name="Google Shape;1895;p53"/>
            <p:cNvCxnSpPr>
              <a:stCxn id="1891" idx="3"/>
              <a:endCxn id="1894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96" name="Google Shape;1896;p53"/>
            <p:cNvCxnSpPr>
              <a:stCxn id="1897" idx="6"/>
              <a:endCxn id="1891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8" name="Google Shape;1898;p53"/>
            <p:cNvCxnSpPr>
              <a:stCxn id="1894" idx="1"/>
              <a:endCxn id="1897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9" name="Google Shape;1899;p53"/>
            <p:cNvCxnSpPr>
              <a:stCxn id="1888" idx="5"/>
              <a:endCxn id="1900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01" name="Google Shape;1901;p53"/>
            <p:cNvCxnSpPr>
              <a:stCxn id="1902" idx="2"/>
              <a:endCxn id="1903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4" name="Google Shape;1904;p53"/>
            <p:cNvCxnSpPr>
              <a:stCxn id="1894" idx="3"/>
              <a:endCxn id="1903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5" name="Google Shape;1905;p53"/>
            <p:cNvCxnSpPr>
              <a:stCxn id="1902" idx="7"/>
              <a:endCxn id="1888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88" name="Google Shape;1888;p53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53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1" name="Google Shape;1891;p53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53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53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53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06" name="Google Shape;1906;p53"/>
            <p:cNvCxnSpPr>
              <a:stCxn id="1907" idx="7"/>
              <a:endCxn id="1897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7" name="Google Shape;1897;p53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08" name="Google Shape;1908;p53"/>
            <p:cNvCxnSpPr>
              <a:stCxn id="1900" idx="0"/>
              <a:endCxn id="1889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09" name="Google Shape;1909;p53"/>
            <p:cNvCxnSpPr>
              <a:stCxn id="1900" idx="2"/>
              <a:endCxn id="1902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10" name="Google Shape;1910;p53"/>
            <p:cNvCxnSpPr>
              <a:stCxn id="1907" idx="5"/>
              <a:endCxn id="1903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1" name="Google Shape;1911;p53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912" name="Google Shape;1912;p53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913" name="Google Shape;1913;p53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914" name="Google Shape;1914;p53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15" name="Google Shape;1915;p53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916" name="Google Shape;1916;p53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917" name="Google Shape;1917;p53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18" name="Google Shape;1918;p53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919" name="Google Shape;1919;p53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920" name="Google Shape;1920;p53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921" name="Google Shape;1921;p53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922" name="Google Shape;1922;p53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923" name="Google Shape;1923;p53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24" name="Google Shape;1924;p53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25" name="Google Shape;1925;p53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926" name="Google Shape;1926;p53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7" name="Google Shape;1927;p53"/>
            <p:cNvCxnSpPr>
              <a:stCxn id="1926" idx="1"/>
              <a:endCxn id="1889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28" name="Google Shape;1928;p53"/>
            <p:cNvCxnSpPr>
              <a:stCxn id="1926" idx="3"/>
              <a:endCxn id="1900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29" name="Google Shape;1929;p53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30" name="Google Shape;1930;p53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31" name="Google Shape;1931;p53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932" name="Google Shape;1932;p53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53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34" name="Google Shape;1934;p53"/>
            <p:cNvCxnSpPr>
              <a:stCxn id="1932" idx="4"/>
              <a:endCxn id="1933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35" name="Google Shape;1935;p53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907" name="Google Shape;1907;p53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53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5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1" name="Google Shape;1941;p54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5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11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5</a:t>
            </a:r>
            <a:r>
              <a:rPr lang="en-US" sz="3000"/>
              <a:t>: {5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4}, {5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11}</a:t>
            </a:r>
            <a:endParaRPr/>
          </a:p>
        </p:txBody>
      </p:sp>
      <p:sp>
        <p:nvSpPr>
          <p:cNvPr id="1942" name="Google Shape;1942;p5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#5</a:t>
            </a:r>
            <a:endParaRPr/>
          </a:p>
        </p:txBody>
      </p:sp>
      <p:graphicFrame>
        <p:nvGraphicFramePr>
          <p:cNvPr id="1943" name="Google Shape;1943;p54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48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1944" name="Google Shape;1944;p54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1945" name="Google Shape;1945;p54"/>
            <p:cNvCxnSpPr>
              <a:stCxn id="1946" idx="7"/>
              <a:endCxn id="1947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48" name="Google Shape;1948;p54"/>
            <p:cNvCxnSpPr>
              <a:stCxn id="1949" idx="6"/>
              <a:endCxn id="1947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50" name="Google Shape;1950;p54"/>
            <p:cNvCxnSpPr>
              <a:stCxn id="1946" idx="1"/>
              <a:endCxn id="1949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51" name="Google Shape;1951;p54"/>
            <p:cNvCxnSpPr>
              <a:stCxn id="1952" idx="6"/>
              <a:endCxn id="1946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3" name="Google Shape;1953;p54"/>
            <p:cNvCxnSpPr>
              <a:stCxn id="1949" idx="3"/>
              <a:endCxn id="1952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4" name="Google Shape;1954;p54"/>
            <p:cNvCxnSpPr>
              <a:stCxn id="1955" idx="6"/>
              <a:endCxn id="1949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54"/>
            <p:cNvCxnSpPr>
              <a:stCxn id="1952" idx="1"/>
              <a:endCxn id="1955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7" name="Google Shape;1957;p54"/>
            <p:cNvCxnSpPr>
              <a:stCxn id="1946" idx="5"/>
              <a:endCxn id="1958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59" name="Google Shape;1959;p54"/>
            <p:cNvCxnSpPr>
              <a:stCxn id="1960" idx="2"/>
              <a:endCxn id="1961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2" name="Google Shape;1962;p54"/>
            <p:cNvCxnSpPr>
              <a:stCxn id="1952" idx="3"/>
              <a:endCxn id="1961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3" name="Google Shape;1963;p54"/>
            <p:cNvCxnSpPr>
              <a:stCxn id="1960" idx="7"/>
              <a:endCxn id="1946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46" name="Google Shape;1946;p54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64" name="Google Shape;1964;p54"/>
            <p:cNvCxnSpPr>
              <a:stCxn id="1965" idx="7"/>
              <a:endCxn id="1955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5" name="Google Shape;1955;p54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66" name="Google Shape;1966;p54"/>
            <p:cNvCxnSpPr>
              <a:stCxn id="1958" idx="0"/>
              <a:endCxn id="1947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67" name="Google Shape;1967;p54"/>
            <p:cNvCxnSpPr>
              <a:stCxn id="1958" idx="2"/>
              <a:endCxn id="1960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68" name="Google Shape;1968;p54"/>
            <p:cNvCxnSpPr>
              <a:stCxn id="1965" idx="5"/>
              <a:endCxn id="1961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69" name="Google Shape;1969;p54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970" name="Google Shape;1970;p54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971" name="Google Shape;1971;p54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972" name="Google Shape;1972;p54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73" name="Google Shape;1973;p54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974" name="Google Shape;1974;p54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975" name="Google Shape;1975;p54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976" name="Google Shape;1976;p54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977" name="Google Shape;1977;p54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978" name="Google Shape;1978;p54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979" name="Google Shape;1979;p54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1980" name="Google Shape;1980;p54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981" name="Google Shape;1981;p54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82" name="Google Shape;1982;p54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83" name="Google Shape;1983;p54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1984" name="Google Shape;1984;p54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85" name="Google Shape;1985;p54"/>
            <p:cNvCxnSpPr>
              <a:stCxn id="1984" idx="1"/>
              <a:endCxn id="1947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86" name="Google Shape;1986;p54"/>
            <p:cNvCxnSpPr>
              <a:stCxn id="1984" idx="3"/>
              <a:endCxn id="1958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87" name="Google Shape;1987;p54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1988" name="Google Shape;1988;p54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1989" name="Google Shape;1989;p54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1990" name="Google Shape;1990;p54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54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92" name="Google Shape;1992;p54"/>
            <p:cNvCxnSpPr>
              <a:stCxn id="1990" idx="4"/>
              <a:endCxn id="1991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93" name="Google Shape;1993;p54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1965" name="Google Shape;1965;p54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54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5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9" name="Google Shape;1999;p55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4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1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4</a:t>
            </a:r>
            <a:r>
              <a:rPr lang="en-US" sz="3000"/>
              <a:t>: {4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1}, {4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11}</a:t>
            </a:r>
            <a:endParaRPr/>
          </a:p>
        </p:txBody>
      </p:sp>
      <p:sp>
        <p:nvSpPr>
          <p:cNvPr id="2000" name="Google Shape;2000;p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#6</a:t>
            </a:r>
            <a:endParaRPr/>
          </a:p>
        </p:txBody>
      </p:sp>
      <p:graphicFrame>
        <p:nvGraphicFramePr>
          <p:cNvPr id="2001" name="Google Shape;2001;p55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002" name="Google Shape;2002;p55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003" name="Google Shape;2003;p55"/>
            <p:cNvCxnSpPr>
              <a:stCxn id="2004" idx="7"/>
              <a:endCxn id="2005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06" name="Google Shape;2006;p55"/>
            <p:cNvCxnSpPr>
              <a:stCxn id="2007" idx="6"/>
              <a:endCxn id="2005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8" name="Google Shape;2008;p55"/>
            <p:cNvCxnSpPr>
              <a:stCxn id="2004" idx="1"/>
              <a:endCxn id="2007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9" name="Google Shape;2009;p55"/>
            <p:cNvCxnSpPr>
              <a:stCxn id="2010" idx="6"/>
              <a:endCxn id="2004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1" name="Google Shape;2011;p55"/>
            <p:cNvCxnSpPr>
              <a:stCxn id="2007" idx="3"/>
              <a:endCxn id="2010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2" name="Google Shape;2012;p55"/>
            <p:cNvCxnSpPr>
              <a:stCxn id="2013" idx="6"/>
              <a:endCxn id="2007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4" name="Google Shape;2014;p55"/>
            <p:cNvCxnSpPr>
              <a:stCxn id="2010" idx="1"/>
              <a:endCxn id="2013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5" name="Google Shape;2015;p55"/>
            <p:cNvCxnSpPr>
              <a:stCxn id="2004" idx="5"/>
              <a:endCxn id="2016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17" name="Google Shape;2017;p55"/>
            <p:cNvCxnSpPr>
              <a:stCxn id="2018" idx="2"/>
              <a:endCxn id="2019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0" name="Google Shape;2020;p55"/>
            <p:cNvCxnSpPr>
              <a:stCxn id="2010" idx="3"/>
              <a:endCxn id="2019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1" name="Google Shape;2021;p55"/>
            <p:cNvCxnSpPr>
              <a:stCxn id="2018" idx="7"/>
              <a:endCxn id="2004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004" name="Google Shape;2004;p55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22" name="Google Shape;2022;p55"/>
            <p:cNvCxnSpPr>
              <a:stCxn id="2023" idx="7"/>
              <a:endCxn id="2013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13" name="Google Shape;2013;p55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24" name="Google Shape;2024;p55"/>
            <p:cNvCxnSpPr>
              <a:stCxn id="2016" idx="0"/>
              <a:endCxn id="2005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25" name="Google Shape;2025;p55"/>
            <p:cNvCxnSpPr>
              <a:stCxn id="2016" idx="2"/>
              <a:endCxn id="2018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26" name="Google Shape;2026;p55"/>
            <p:cNvCxnSpPr>
              <a:stCxn id="2023" idx="5"/>
              <a:endCxn id="2019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27" name="Google Shape;2027;p55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028" name="Google Shape;2028;p55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029" name="Google Shape;2029;p55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030" name="Google Shape;2030;p55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031" name="Google Shape;2031;p55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032" name="Google Shape;2032;p55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033" name="Google Shape;2033;p55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034" name="Google Shape;2034;p5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035" name="Google Shape;2035;p55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036" name="Google Shape;2036;p55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037" name="Google Shape;2037;p55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038" name="Google Shape;2038;p55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039" name="Google Shape;2039;p55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040" name="Google Shape;2040;p55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041" name="Google Shape;2041;p55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43" name="Google Shape;2043;p55"/>
            <p:cNvCxnSpPr>
              <a:stCxn id="2042" idx="1"/>
              <a:endCxn id="2005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44" name="Google Shape;2044;p55"/>
            <p:cNvCxnSpPr>
              <a:stCxn id="2042" idx="3"/>
              <a:endCxn id="2016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045" name="Google Shape;2045;p55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046" name="Google Shape;2046;p55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047" name="Google Shape;2047;p55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50" name="Google Shape;2050;p55"/>
            <p:cNvCxnSpPr>
              <a:stCxn id="2048" idx="4"/>
              <a:endCxn id="2049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051" name="Google Shape;2051;p55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5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7" name="Google Shape;2057;p56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2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7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2</a:t>
            </a:r>
            <a:r>
              <a:rPr lang="en-US" sz="3000"/>
              <a:t>: {2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7}, {2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11}</a:t>
            </a:r>
            <a:endParaRPr/>
          </a:p>
        </p:txBody>
      </p:sp>
      <p:sp>
        <p:nvSpPr>
          <p:cNvPr id="2058" name="Google Shape;2058;p5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#7</a:t>
            </a:r>
            <a:endParaRPr/>
          </a:p>
        </p:txBody>
      </p:sp>
      <p:graphicFrame>
        <p:nvGraphicFramePr>
          <p:cNvPr id="2059" name="Google Shape;2059;p56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060" name="Google Shape;2060;p56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061" name="Google Shape;2061;p56"/>
            <p:cNvCxnSpPr>
              <a:stCxn id="2062" idx="7"/>
              <a:endCxn id="2063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64" name="Google Shape;2064;p56"/>
            <p:cNvCxnSpPr>
              <a:stCxn id="2065" idx="6"/>
              <a:endCxn id="2063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6" name="Google Shape;2066;p56"/>
            <p:cNvCxnSpPr>
              <a:stCxn id="2062" idx="1"/>
              <a:endCxn id="2065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7" name="Google Shape;2067;p56"/>
            <p:cNvCxnSpPr>
              <a:stCxn id="2068" idx="6"/>
              <a:endCxn id="2062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9" name="Google Shape;2069;p56"/>
            <p:cNvCxnSpPr>
              <a:stCxn id="2065" idx="3"/>
              <a:endCxn id="2068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0" name="Google Shape;2070;p56"/>
            <p:cNvCxnSpPr>
              <a:stCxn id="2071" idx="6"/>
              <a:endCxn id="2065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2" name="Google Shape;2072;p56"/>
            <p:cNvCxnSpPr>
              <a:stCxn id="2068" idx="1"/>
              <a:endCxn id="2071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3" name="Google Shape;2073;p56"/>
            <p:cNvCxnSpPr>
              <a:stCxn id="2062" idx="5"/>
              <a:endCxn id="2074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75" name="Google Shape;2075;p56"/>
            <p:cNvCxnSpPr>
              <a:stCxn id="2076" idx="2"/>
              <a:endCxn id="2077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8" name="Google Shape;2078;p56"/>
            <p:cNvCxnSpPr>
              <a:stCxn id="2068" idx="3"/>
              <a:endCxn id="2077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9" name="Google Shape;2079;p56"/>
            <p:cNvCxnSpPr>
              <a:stCxn id="2076" idx="7"/>
              <a:endCxn id="2062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2" name="Google Shape;2062;p56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56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56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56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56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80" name="Google Shape;2080;p56"/>
            <p:cNvCxnSpPr>
              <a:stCxn id="2081" idx="7"/>
              <a:endCxn id="2071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1" name="Google Shape;2071;p56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82" name="Google Shape;2082;p56"/>
            <p:cNvCxnSpPr>
              <a:stCxn id="2074" idx="0"/>
              <a:endCxn id="2063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83" name="Google Shape;2083;p56"/>
            <p:cNvCxnSpPr>
              <a:stCxn id="2074" idx="2"/>
              <a:endCxn id="2076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4" name="Google Shape;2084;p56"/>
            <p:cNvCxnSpPr>
              <a:stCxn id="2081" idx="5"/>
              <a:endCxn id="2077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85" name="Google Shape;2085;p56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086" name="Google Shape;2086;p56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087" name="Google Shape;2087;p56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088" name="Google Shape;2088;p56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089" name="Google Shape;2089;p56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090" name="Google Shape;2090;p56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091" name="Google Shape;2091;p56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092" name="Google Shape;2092;p56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093" name="Google Shape;2093;p56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094" name="Google Shape;2094;p56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095" name="Google Shape;2095;p56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096" name="Google Shape;2096;p56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097" name="Google Shape;2097;p56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098" name="Google Shape;2098;p56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099" name="Google Shape;2099;p56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1" name="Google Shape;2101;p56"/>
            <p:cNvCxnSpPr>
              <a:stCxn id="2100" idx="1"/>
              <a:endCxn id="2063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102" name="Google Shape;2102;p56"/>
            <p:cNvCxnSpPr>
              <a:stCxn id="2100" idx="3"/>
              <a:endCxn id="2074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103" name="Google Shape;2103;p56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104" name="Google Shape;2104;p56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105" name="Google Shape;2105;p56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56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8" name="Google Shape;2108;p56"/>
            <p:cNvCxnSpPr>
              <a:stCxn id="2106" idx="4"/>
              <a:endCxn id="2107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109" name="Google Shape;2109;p56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56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5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5" name="Google Shape;2115;p57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11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none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11</a:t>
            </a:r>
            <a:r>
              <a:rPr lang="en-US" sz="3000"/>
              <a:t>: {11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1}, {11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7}</a:t>
            </a:r>
            <a:endParaRPr/>
          </a:p>
        </p:txBody>
      </p:sp>
      <p:sp>
        <p:nvSpPr>
          <p:cNvPr id="2116" name="Google Shape;2116;p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#8</a:t>
            </a:r>
            <a:endParaRPr/>
          </a:p>
        </p:txBody>
      </p:sp>
      <p:graphicFrame>
        <p:nvGraphicFramePr>
          <p:cNvPr id="2117" name="Google Shape;2117;p57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118" name="Google Shape;2118;p57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119" name="Google Shape;2119;p57"/>
            <p:cNvCxnSpPr>
              <a:stCxn id="2120" idx="7"/>
              <a:endCxn id="2121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2" name="Google Shape;2122;p57"/>
            <p:cNvCxnSpPr>
              <a:stCxn id="2123" idx="6"/>
              <a:endCxn id="2121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4" name="Google Shape;2124;p57"/>
            <p:cNvCxnSpPr>
              <a:stCxn id="2120" idx="1"/>
              <a:endCxn id="2123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5" name="Google Shape;2125;p57"/>
            <p:cNvCxnSpPr>
              <a:stCxn id="2126" idx="6"/>
              <a:endCxn id="2120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7" name="Google Shape;2127;p57"/>
            <p:cNvCxnSpPr>
              <a:stCxn id="2123" idx="3"/>
              <a:endCxn id="2126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8" name="Google Shape;2128;p57"/>
            <p:cNvCxnSpPr>
              <a:stCxn id="2129" idx="6"/>
              <a:endCxn id="2123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0" name="Google Shape;2130;p57"/>
            <p:cNvCxnSpPr>
              <a:stCxn id="2126" idx="1"/>
              <a:endCxn id="2129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1" name="Google Shape;2131;p57"/>
            <p:cNvCxnSpPr>
              <a:stCxn id="2120" idx="5"/>
              <a:endCxn id="2132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3" name="Google Shape;2133;p57"/>
            <p:cNvCxnSpPr>
              <a:stCxn id="2134" idx="2"/>
              <a:endCxn id="2135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6" name="Google Shape;2136;p57"/>
            <p:cNvCxnSpPr>
              <a:stCxn id="2126" idx="3"/>
              <a:endCxn id="2135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7" name="Google Shape;2137;p57"/>
            <p:cNvCxnSpPr>
              <a:stCxn id="2134" idx="7"/>
              <a:endCxn id="2120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0" name="Google Shape;2120;p57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57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38" name="Google Shape;2138;p57"/>
            <p:cNvCxnSpPr>
              <a:stCxn id="2139" idx="7"/>
              <a:endCxn id="2129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29" name="Google Shape;2129;p57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0" name="Google Shape;2140;p57"/>
            <p:cNvCxnSpPr>
              <a:stCxn id="2132" idx="0"/>
              <a:endCxn id="2121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141" name="Google Shape;2141;p57"/>
            <p:cNvCxnSpPr>
              <a:stCxn id="2132" idx="2"/>
              <a:endCxn id="2134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2" name="Google Shape;2142;p57"/>
            <p:cNvCxnSpPr>
              <a:stCxn id="2139" idx="5"/>
              <a:endCxn id="2135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3" name="Google Shape;2143;p57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144" name="Google Shape;2144;p57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145" name="Google Shape;2145;p57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146" name="Google Shape;2146;p57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147" name="Google Shape;2147;p57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148" name="Google Shape;2148;p57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149" name="Google Shape;2149;p57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150" name="Google Shape;2150;p57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151" name="Google Shape;2151;p57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152" name="Google Shape;2152;p57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153" name="Google Shape;2153;p57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154" name="Google Shape;2154;p57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155" name="Google Shape;2155;p57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156" name="Google Shape;2156;p57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157" name="Google Shape;2157;p57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59" name="Google Shape;2159;p57"/>
            <p:cNvCxnSpPr>
              <a:stCxn id="2158" idx="1"/>
              <a:endCxn id="2121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160" name="Google Shape;2160;p57"/>
            <p:cNvCxnSpPr>
              <a:stCxn id="2158" idx="3"/>
              <a:endCxn id="2132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161" name="Google Shape;2161;p57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162" name="Google Shape;2162;p57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163" name="Google Shape;2163;p57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66" name="Google Shape;2166;p57"/>
            <p:cNvCxnSpPr>
              <a:stCxn id="2164" idx="4"/>
              <a:endCxn id="2165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167" name="Google Shape;2167;p57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5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3" name="Google Shape;2173;p58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1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9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1</a:t>
            </a:r>
            <a:r>
              <a:rPr lang="en-US" sz="3000"/>
              <a:t>: {1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7}, {1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9}</a:t>
            </a:r>
            <a:endParaRPr/>
          </a:p>
        </p:txBody>
      </p:sp>
      <p:sp>
        <p:nvSpPr>
          <p:cNvPr id="2174" name="Google Shape;2174;p5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#9</a:t>
            </a:r>
            <a:endParaRPr/>
          </a:p>
        </p:txBody>
      </p:sp>
      <p:graphicFrame>
        <p:nvGraphicFramePr>
          <p:cNvPr id="2175" name="Google Shape;2175;p58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176" name="Google Shape;2176;p58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177" name="Google Shape;2177;p58"/>
            <p:cNvCxnSpPr>
              <a:stCxn id="2178" idx="7"/>
              <a:endCxn id="2179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0" name="Google Shape;2180;p58"/>
            <p:cNvCxnSpPr>
              <a:stCxn id="2181" idx="6"/>
              <a:endCxn id="2179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2" name="Google Shape;2182;p58"/>
            <p:cNvCxnSpPr>
              <a:stCxn id="2178" idx="1"/>
              <a:endCxn id="2181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3" name="Google Shape;2183;p58"/>
            <p:cNvCxnSpPr>
              <a:stCxn id="2184" idx="6"/>
              <a:endCxn id="2178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5" name="Google Shape;2185;p58"/>
            <p:cNvCxnSpPr>
              <a:stCxn id="2181" idx="3"/>
              <a:endCxn id="2184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6" name="Google Shape;2186;p58"/>
            <p:cNvCxnSpPr>
              <a:stCxn id="2187" idx="6"/>
              <a:endCxn id="2181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8" name="Google Shape;2188;p58"/>
            <p:cNvCxnSpPr>
              <a:stCxn id="2184" idx="1"/>
              <a:endCxn id="2187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9" name="Google Shape;2189;p58"/>
            <p:cNvCxnSpPr>
              <a:stCxn id="2178" idx="5"/>
              <a:endCxn id="2190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1" name="Google Shape;2191;p58"/>
            <p:cNvCxnSpPr>
              <a:stCxn id="2192" idx="2"/>
              <a:endCxn id="2193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4" name="Google Shape;2194;p58"/>
            <p:cNvCxnSpPr>
              <a:stCxn id="2184" idx="3"/>
              <a:endCxn id="2193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5" name="Google Shape;2195;p58"/>
            <p:cNvCxnSpPr>
              <a:stCxn id="2192" idx="7"/>
              <a:endCxn id="2178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78" name="Google Shape;2178;p58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96" name="Google Shape;2196;p58"/>
            <p:cNvCxnSpPr>
              <a:stCxn id="2197" idx="7"/>
              <a:endCxn id="2187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87" name="Google Shape;2187;p58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98" name="Google Shape;2198;p58"/>
            <p:cNvCxnSpPr>
              <a:stCxn id="2190" idx="0"/>
              <a:endCxn id="2179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9" name="Google Shape;2199;p58"/>
            <p:cNvCxnSpPr>
              <a:stCxn id="2190" idx="2"/>
              <a:endCxn id="2192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0" name="Google Shape;2200;p58"/>
            <p:cNvCxnSpPr>
              <a:stCxn id="2197" idx="5"/>
              <a:endCxn id="2193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01" name="Google Shape;2201;p58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202" name="Google Shape;2202;p58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203" name="Google Shape;2203;p58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204" name="Google Shape;2204;p58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05" name="Google Shape;2205;p58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206" name="Google Shape;2206;p58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207" name="Google Shape;2207;p58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08" name="Google Shape;2208;p58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209" name="Google Shape;2209;p58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210" name="Google Shape;2210;p58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211" name="Google Shape;2211;p58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212" name="Google Shape;2212;p58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213" name="Google Shape;2213;p58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14" name="Google Shape;2214;p58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15" name="Google Shape;2215;p58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7" name="Google Shape;2217;p58"/>
            <p:cNvCxnSpPr>
              <a:stCxn id="2216" idx="1"/>
              <a:endCxn id="2179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8" name="Google Shape;2218;p58"/>
            <p:cNvCxnSpPr>
              <a:stCxn id="2216" idx="3"/>
              <a:endCxn id="2190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219" name="Google Shape;2219;p58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20" name="Google Shape;2220;p58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21" name="Google Shape;2221;p58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24" name="Google Shape;2224;p58"/>
            <p:cNvCxnSpPr>
              <a:stCxn id="2222" idx="4"/>
              <a:endCxn id="2223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225" name="Google Shape;2225;p58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1" name="Google Shape;2231;p59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7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none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7</a:t>
            </a:r>
            <a:r>
              <a:rPr lang="en-US" sz="3000"/>
              <a:t>: {7 </a:t>
            </a:r>
            <a:r>
              <a:rPr lang="en-US" sz="3000"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lang="en-US" sz="3000"/>
              <a:t> 9}</a:t>
            </a:r>
            <a:endParaRPr/>
          </a:p>
        </p:txBody>
      </p:sp>
      <p:sp>
        <p:nvSpPr>
          <p:cNvPr id="2232" name="Google Shape;2232;p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#10</a:t>
            </a:r>
            <a:endParaRPr/>
          </a:p>
        </p:txBody>
      </p:sp>
      <p:graphicFrame>
        <p:nvGraphicFramePr>
          <p:cNvPr id="2233" name="Google Shape;2233;p59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234" name="Google Shape;2234;p59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235" name="Google Shape;2235;p59"/>
            <p:cNvCxnSpPr>
              <a:stCxn id="2236" idx="7"/>
              <a:endCxn id="2237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8" name="Google Shape;2238;p59"/>
            <p:cNvCxnSpPr>
              <a:stCxn id="2239" idx="6"/>
              <a:endCxn id="2237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0" name="Google Shape;2240;p59"/>
            <p:cNvCxnSpPr>
              <a:stCxn id="2236" idx="1"/>
              <a:endCxn id="2239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1" name="Google Shape;2241;p59"/>
            <p:cNvCxnSpPr>
              <a:stCxn id="2242" idx="6"/>
              <a:endCxn id="2236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3" name="Google Shape;2243;p59"/>
            <p:cNvCxnSpPr>
              <a:stCxn id="2239" idx="3"/>
              <a:endCxn id="2242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4" name="Google Shape;2244;p59"/>
            <p:cNvCxnSpPr>
              <a:stCxn id="2245" idx="6"/>
              <a:endCxn id="2239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6" name="Google Shape;2246;p59"/>
            <p:cNvCxnSpPr>
              <a:stCxn id="2242" idx="1"/>
              <a:endCxn id="2245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7" name="Google Shape;2247;p59"/>
            <p:cNvCxnSpPr>
              <a:stCxn id="2236" idx="5"/>
              <a:endCxn id="2248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9" name="Google Shape;2249;p59"/>
            <p:cNvCxnSpPr>
              <a:stCxn id="2250" idx="2"/>
              <a:endCxn id="2251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2" name="Google Shape;2252;p59"/>
            <p:cNvCxnSpPr>
              <a:stCxn id="2242" idx="3"/>
              <a:endCxn id="2251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3" name="Google Shape;2253;p59"/>
            <p:cNvCxnSpPr>
              <a:stCxn id="2250" idx="7"/>
              <a:endCxn id="2236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36" name="Google Shape;2236;p59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54" name="Google Shape;2254;p59"/>
            <p:cNvCxnSpPr>
              <a:stCxn id="2255" idx="7"/>
              <a:endCxn id="2245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45" name="Google Shape;2245;p59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56" name="Google Shape;2256;p59"/>
            <p:cNvCxnSpPr>
              <a:stCxn id="2248" idx="0"/>
              <a:endCxn id="2237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7" name="Google Shape;2257;p59"/>
            <p:cNvCxnSpPr>
              <a:stCxn id="2248" idx="2"/>
              <a:endCxn id="2250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8" name="Google Shape;2258;p59"/>
            <p:cNvCxnSpPr>
              <a:stCxn id="2255" idx="5"/>
              <a:endCxn id="2251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59" name="Google Shape;2259;p59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260" name="Google Shape;2260;p59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261" name="Google Shape;2261;p59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262" name="Google Shape;2262;p59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63" name="Google Shape;2263;p59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264" name="Google Shape;2264;p59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265" name="Google Shape;2265;p59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266" name="Google Shape;2266;p59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267" name="Google Shape;2267;p59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268" name="Google Shape;2268;p59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269" name="Google Shape;2269;p59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270" name="Google Shape;2270;p59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271" name="Google Shape;2271;p59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72" name="Google Shape;2272;p59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73" name="Google Shape;2273;p59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cxnSp>
          <p:nvCxnSpPr>
            <p:cNvPr id="2274" name="Google Shape;2274;p59"/>
            <p:cNvCxnSpPr>
              <a:stCxn id="2275" idx="1"/>
              <a:endCxn id="2237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6" name="Google Shape;2276;p59"/>
            <p:cNvCxnSpPr>
              <a:stCxn id="2275" idx="3"/>
              <a:endCxn id="2248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7" name="Google Shape;2277;p59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278" name="Google Shape;2278;p59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279" name="Google Shape;2279;p59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82" name="Google Shape;2282;p59"/>
            <p:cNvCxnSpPr>
              <a:stCxn id="2280" idx="4"/>
              <a:endCxn id="2281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283" name="Google Shape;2283;p59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Minimum spanning tree </a:t>
            </a:r>
            <a:r>
              <a:rPr lang="en-US"/>
              <a:t>(MST)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Weight &lt;= weight(all other spanning trees)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First used in electrical networks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Minimal cost of wiring</a:t>
            </a:r>
            <a:endParaRPr/>
          </a:p>
        </p:txBody>
      </p:sp>
      <p:sp>
        <p:nvSpPr>
          <p:cNvPr id="131" name="Google Shape;131;p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Minimum Spanning Tree (MST)</a:t>
            </a:r>
            <a:endParaRPr/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6612" y="2678110"/>
            <a:ext cx="2952558" cy="3542470"/>
          </a:xfrm>
          <a:prstGeom prst="roundRect">
            <a:avLst>
              <a:gd fmla="val 2016" name="adj"/>
            </a:avLst>
          </a:prstGeom>
          <a:solidFill>
            <a:srgbClr val="ECECEC"/>
          </a:solidFill>
          <a:ln>
            <a:noFill/>
          </a:ln>
        </p:spPr>
      </p:pic>
      <p:grpSp>
        <p:nvGrpSpPr>
          <p:cNvPr id="133" name="Google Shape;133;p6"/>
          <p:cNvGrpSpPr/>
          <p:nvPr/>
        </p:nvGrpSpPr>
        <p:grpSpPr>
          <a:xfrm>
            <a:off x="1585659" y="3846380"/>
            <a:ext cx="5538819" cy="2649756"/>
            <a:chOff x="5974145" y="3549667"/>
            <a:chExt cx="5538819" cy="2649756"/>
          </a:xfrm>
        </p:grpSpPr>
        <p:cxnSp>
          <p:nvCxnSpPr>
            <p:cNvPr id="134" name="Google Shape;134;p6"/>
            <p:cNvCxnSpPr>
              <a:stCxn id="135" idx="7"/>
              <a:endCxn id="136" idx="3"/>
            </p:cNvCxnSpPr>
            <p:nvPr/>
          </p:nvCxnSpPr>
          <p:spPr>
            <a:xfrm flipH="1" rot="10800000">
              <a:off x="10106624" y="4208372"/>
              <a:ext cx="742800" cy="583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37" name="Google Shape;137;p6"/>
            <p:cNvCxnSpPr>
              <a:stCxn id="138" idx="6"/>
              <a:endCxn id="136" idx="2"/>
            </p:cNvCxnSpPr>
            <p:nvPr/>
          </p:nvCxnSpPr>
          <p:spPr>
            <a:xfrm>
              <a:off x="9300434" y="3927667"/>
              <a:ext cx="1458300" cy="843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39" name="Google Shape;139;p6"/>
            <p:cNvCxnSpPr>
              <a:stCxn id="135" idx="1"/>
              <a:endCxn id="138" idx="5"/>
            </p:cNvCxnSpPr>
            <p:nvPr/>
          </p:nvCxnSpPr>
          <p:spPr>
            <a:xfrm rot="10800000">
              <a:off x="9214343" y="4124372"/>
              <a:ext cx="497700" cy="667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0" name="Google Shape;140;p6"/>
            <p:cNvCxnSpPr>
              <a:stCxn id="141" idx="6"/>
              <a:endCxn id="135" idx="2"/>
            </p:cNvCxnSpPr>
            <p:nvPr/>
          </p:nvCxnSpPr>
          <p:spPr>
            <a:xfrm flipH="1" rot="10800000">
              <a:off x="8502933" y="4988133"/>
              <a:ext cx="1127400" cy="14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2" name="Google Shape;142;p6"/>
            <p:cNvCxnSpPr>
              <a:stCxn id="138" idx="3"/>
              <a:endCxn id="141" idx="7"/>
            </p:cNvCxnSpPr>
            <p:nvPr/>
          </p:nvCxnSpPr>
          <p:spPr>
            <a:xfrm flipH="1">
              <a:off x="8421160" y="4124262"/>
              <a:ext cx="377100" cy="6813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3" name="Google Shape;143;p6"/>
            <p:cNvCxnSpPr>
              <a:stCxn id="144" idx="6"/>
              <a:endCxn id="138" idx="2"/>
            </p:cNvCxnSpPr>
            <p:nvPr/>
          </p:nvCxnSpPr>
          <p:spPr>
            <a:xfrm flipH="1" rot="10800000">
              <a:off x="7405787" y="3927786"/>
              <a:ext cx="1306200" cy="109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5" name="Google Shape;145;p6"/>
            <p:cNvCxnSpPr>
              <a:stCxn id="141" idx="1"/>
              <a:endCxn id="144" idx="5"/>
            </p:cNvCxnSpPr>
            <p:nvPr/>
          </p:nvCxnSpPr>
          <p:spPr>
            <a:xfrm rot="10800000">
              <a:off x="7319532" y="4233838"/>
              <a:ext cx="707100" cy="5718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6" name="Google Shape;146;p6"/>
            <p:cNvCxnSpPr>
              <a:stCxn id="135" idx="5"/>
              <a:endCxn id="147" idx="1"/>
            </p:cNvCxnSpPr>
            <p:nvPr/>
          </p:nvCxnSpPr>
          <p:spPr>
            <a:xfrm>
              <a:off x="10106624" y="5184762"/>
              <a:ext cx="701400" cy="469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48" name="Google Shape;148;p6"/>
            <p:cNvCxnSpPr>
              <a:stCxn id="149" idx="2"/>
              <a:endCxn id="150" idx="6"/>
            </p:cNvCxnSpPr>
            <p:nvPr/>
          </p:nvCxnSpPr>
          <p:spPr>
            <a:xfrm rot="10800000">
              <a:off x="7605408" y="5891095"/>
              <a:ext cx="1272600" cy="3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1" name="Google Shape;151;p6"/>
            <p:cNvCxnSpPr>
              <a:stCxn id="141" idx="3"/>
              <a:endCxn id="150" idx="7"/>
            </p:cNvCxnSpPr>
            <p:nvPr/>
          </p:nvCxnSpPr>
          <p:spPr>
            <a:xfrm flipH="1">
              <a:off x="7519032" y="5198828"/>
              <a:ext cx="507600" cy="495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2" name="Google Shape;152;p6"/>
            <p:cNvCxnSpPr>
              <a:stCxn id="149" idx="7"/>
              <a:endCxn id="135" idx="3"/>
            </p:cNvCxnSpPr>
            <p:nvPr/>
          </p:nvCxnSpPr>
          <p:spPr>
            <a:xfrm flipH="1" rot="10800000">
              <a:off x="9380182" y="5184800"/>
              <a:ext cx="331800" cy="5400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35" name="Google Shape;135;p6"/>
            <p:cNvSpPr/>
            <p:nvPr/>
          </p:nvSpPr>
          <p:spPr>
            <a:xfrm>
              <a:off x="9630323" y="4710140"/>
              <a:ext cx="558022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758600" y="3733800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712100" y="364964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944912" y="4724206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016950" y="5613163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78008" y="5643368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0721791" y="5572675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" name="Google Shape;153;p6"/>
            <p:cNvCxnSpPr>
              <a:stCxn id="154" idx="7"/>
              <a:endCxn id="144" idx="3"/>
            </p:cNvCxnSpPr>
            <p:nvPr/>
          </p:nvCxnSpPr>
          <p:spPr>
            <a:xfrm flipH="1" rot="10800000">
              <a:off x="6476319" y="4233739"/>
              <a:ext cx="427200" cy="546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44" name="Google Shape;144;p6"/>
            <p:cNvSpPr/>
            <p:nvPr/>
          </p:nvSpPr>
          <p:spPr>
            <a:xfrm>
              <a:off x="6817453" y="375925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974145" y="4699207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6"/>
            <p:cNvCxnSpPr>
              <a:stCxn id="147" idx="0"/>
              <a:endCxn id="136" idx="4"/>
            </p:cNvCxnSpPr>
            <p:nvPr/>
          </p:nvCxnSpPr>
          <p:spPr>
            <a:xfrm flipH="1" rot="10800000">
              <a:off x="11015958" y="4289875"/>
              <a:ext cx="52800" cy="128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6" name="Google Shape;156;p6"/>
            <p:cNvCxnSpPr>
              <a:stCxn id="147" idx="2"/>
              <a:endCxn id="149" idx="6"/>
            </p:cNvCxnSpPr>
            <p:nvPr/>
          </p:nvCxnSpPr>
          <p:spPr>
            <a:xfrm flipH="1">
              <a:off x="9466291" y="5850703"/>
              <a:ext cx="1255500" cy="70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57" name="Google Shape;157;p6"/>
            <p:cNvCxnSpPr>
              <a:stCxn id="154" idx="5"/>
              <a:endCxn id="150" idx="1"/>
            </p:cNvCxnSpPr>
            <p:nvPr/>
          </p:nvCxnSpPr>
          <p:spPr>
            <a:xfrm>
              <a:off x="6476319" y="5173830"/>
              <a:ext cx="626700" cy="520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58" name="Google Shape;158;p6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830208" y="3581553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7629426" y="4144521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163" name="Google Shape;163;p6"/>
            <p:cNvSpPr txBox="1"/>
            <p:nvPr/>
          </p:nvSpPr>
          <p:spPr>
            <a:xfrm>
              <a:off x="9822116" y="354966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10347964" y="500922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8109689" y="5511553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9818282" y="550082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/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8187068" y="409779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/>
            </a:p>
          </p:txBody>
        </p:sp>
        <p:sp>
          <p:nvSpPr>
            <p:cNvPr id="172" name="Google Shape;172;p6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6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9" name="Google Shape;2289;p60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Dequeue the nearest vertex (</a:t>
            </a:r>
            <a:r>
              <a:rPr lang="en-US" sz="3000">
                <a:solidFill>
                  <a:srgbClr val="F3CC5F"/>
                </a:solidFill>
              </a:rPr>
              <a:t>9</a:t>
            </a:r>
            <a:r>
              <a:rPr lang="en-US" sz="3000"/>
              <a:t>) and enqueue unvisited children: </a:t>
            </a:r>
            <a:r>
              <a:rPr lang="en-US" sz="3000">
                <a:solidFill>
                  <a:srgbClr val="F3CC5F"/>
                </a:solidFill>
              </a:rPr>
              <a:t>none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Improve min distances through child edges of </a:t>
            </a:r>
            <a:r>
              <a:rPr lang="en-US" sz="3000">
                <a:solidFill>
                  <a:srgbClr val="F3CC5F"/>
                </a:solidFill>
              </a:rPr>
              <a:t>9</a:t>
            </a:r>
            <a:r>
              <a:rPr lang="en-US" sz="3000"/>
              <a:t>: none</a:t>
            </a:r>
            <a:endParaRPr/>
          </a:p>
        </p:txBody>
      </p:sp>
      <p:sp>
        <p:nvSpPr>
          <p:cNvPr id="2290" name="Google Shape;2290;p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#11</a:t>
            </a:r>
            <a:endParaRPr/>
          </a:p>
        </p:txBody>
      </p:sp>
      <p:graphicFrame>
        <p:nvGraphicFramePr>
          <p:cNvPr id="2291" name="Google Shape;2291;p60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292" name="Google Shape;2292;p60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293" name="Google Shape;2293;p60"/>
            <p:cNvCxnSpPr>
              <a:stCxn id="2294" idx="7"/>
              <a:endCxn id="2295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6" name="Google Shape;2296;p60"/>
            <p:cNvCxnSpPr>
              <a:stCxn id="2297" idx="6"/>
              <a:endCxn id="2295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8" name="Google Shape;2298;p60"/>
            <p:cNvCxnSpPr>
              <a:stCxn id="2294" idx="1"/>
              <a:endCxn id="2297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9" name="Google Shape;2299;p60"/>
            <p:cNvCxnSpPr>
              <a:stCxn id="2300" idx="6"/>
              <a:endCxn id="2294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1" name="Google Shape;2301;p60"/>
            <p:cNvCxnSpPr>
              <a:stCxn id="2297" idx="3"/>
              <a:endCxn id="2300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2" name="Google Shape;2302;p60"/>
            <p:cNvCxnSpPr>
              <a:stCxn id="2303" idx="6"/>
              <a:endCxn id="2297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4" name="Google Shape;2304;p60"/>
            <p:cNvCxnSpPr>
              <a:stCxn id="2300" idx="1"/>
              <a:endCxn id="2303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5" name="Google Shape;2305;p60"/>
            <p:cNvCxnSpPr>
              <a:stCxn id="2294" idx="5"/>
              <a:endCxn id="2306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7" name="Google Shape;2307;p60"/>
            <p:cNvCxnSpPr>
              <a:stCxn id="2308" idx="2"/>
              <a:endCxn id="2309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0" name="Google Shape;2310;p60"/>
            <p:cNvCxnSpPr>
              <a:stCxn id="2300" idx="3"/>
              <a:endCxn id="2309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1" name="Google Shape;2311;p60"/>
            <p:cNvCxnSpPr>
              <a:stCxn id="2308" idx="7"/>
              <a:endCxn id="2294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4" name="Google Shape;2294;p60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60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60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60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2" name="Google Shape;2312;p60"/>
            <p:cNvCxnSpPr>
              <a:stCxn id="2313" idx="7"/>
              <a:endCxn id="2303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3" name="Google Shape;2303;p60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4" name="Google Shape;2314;p60"/>
            <p:cNvCxnSpPr>
              <a:stCxn id="2306" idx="0"/>
              <a:endCxn id="2295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5" name="Google Shape;2315;p60"/>
            <p:cNvCxnSpPr>
              <a:stCxn id="2306" idx="2"/>
              <a:endCxn id="2308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6" name="Google Shape;2316;p60"/>
            <p:cNvCxnSpPr>
              <a:stCxn id="2313" idx="5"/>
              <a:endCxn id="2309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17" name="Google Shape;2317;p60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318" name="Google Shape;2318;p60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319" name="Google Shape;2319;p60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320" name="Google Shape;2320;p60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321" name="Google Shape;2321;p60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322" name="Google Shape;2322;p60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323" name="Google Shape;2323;p60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324" name="Google Shape;2324;p60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325" name="Google Shape;2325;p60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326" name="Google Shape;2326;p60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327" name="Google Shape;2327;p60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328" name="Google Shape;2328;p60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329" name="Google Shape;2329;p60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30" name="Google Shape;2330;p60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331" name="Google Shape;2331;p60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cxnSp>
          <p:nvCxnSpPr>
            <p:cNvPr id="2332" name="Google Shape;2332;p60"/>
            <p:cNvCxnSpPr>
              <a:stCxn id="2333" idx="1"/>
              <a:endCxn id="2295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4" name="Google Shape;2334;p60"/>
            <p:cNvCxnSpPr>
              <a:stCxn id="2333" idx="3"/>
              <a:endCxn id="2306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5" name="Google Shape;2335;p60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336" name="Google Shape;2336;p60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37" name="Google Shape;2337;p60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338" name="Google Shape;2338;p60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60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40" name="Google Shape;2340;p60"/>
            <p:cNvCxnSpPr>
              <a:stCxn id="2338" idx="4"/>
              <a:endCxn id="2339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341" name="Google Shape;2341;p60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313" name="Google Shape;2313;p60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60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60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60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60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6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7" name="Google Shape;2347;p61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The queue is empty 🡪 Dijkstra's algorithm is completed</a:t>
            </a:r>
            <a:endParaRPr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>
                <a:solidFill>
                  <a:srgbClr val="F3CC5F"/>
                </a:solidFill>
              </a:rPr>
              <a:t>d[</a:t>
            </a:r>
            <a:r>
              <a:rPr i="1" lang="en-US" sz="3000">
                <a:solidFill>
                  <a:srgbClr val="F3CC5F"/>
                </a:solidFill>
              </a:rPr>
              <a:t>v</a:t>
            </a:r>
            <a:r>
              <a:rPr lang="en-US" sz="3000">
                <a:solidFill>
                  <a:srgbClr val="F3CC5F"/>
                </a:solidFill>
              </a:rPr>
              <a:t>] </a:t>
            </a:r>
            <a:r>
              <a:rPr lang="en-US" sz="3000"/>
              <a:t>hold shortest distances; </a:t>
            </a:r>
            <a:r>
              <a:rPr lang="en-US" sz="3000">
                <a:solidFill>
                  <a:srgbClr val="F3CC5F"/>
                </a:solidFill>
              </a:rPr>
              <a:t>prev[</a:t>
            </a:r>
            <a:r>
              <a:rPr i="1" lang="en-US" sz="3000">
                <a:solidFill>
                  <a:srgbClr val="F3CC5F"/>
                </a:solidFill>
              </a:rPr>
              <a:t>v</a:t>
            </a:r>
            <a:r>
              <a:rPr lang="en-US" sz="3000">
                <a:solidFill>
                  <a:srgbClr val="F3CC5F"/>
                </a:solidFill>
              </a:rPr>
              <a:t>]</a:t>
            </a:r>
            <a:r>
              <a:rPr lang="en-US" sz="3000"/>
              <a:t> holds </a:t>
            </a:r>
            <a:r>
              <a:rPr lang="en-US" sz="3000">
                <a:solidFill>
                  <a:srgbClr val="F3CC5F"/>
                </a:solidFill>
              </a:rPr>
              <a:t>shortest paths tree </a:t>
            </a:r>
            <a:r>
              <a:rPr lang="en-US" sz="3000"/>
              <a:t>edges</a:t>
            </a:r>
            <a:endParaRPr sz="3000"/>
          </a:p>
        </p:txBody>
      </p:sp>
      <p:sp>
        <p:nvSpPr>
          <p:cNvPr id="2348" name="Google Shape;2348;p6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#12</a:t>
            </a:r>
            <a:endParaRPr/>
          </a:p>
        </p:txBody>
      </p:sp>
      <p:graphicFrame>
        <p:nvGraphicFramePr>
          <p:cNvPr id="2349" name="Google Shape;2349;p61"/>
          <p:cNvGraphicFramePr/>
          <p:nvPr/>
        </p:nvGraphicFramePr>
        <p:xfrm>
          <a:off x="1522421" y="24932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350" name="Google Shape;2350;p61"/>
          <p:cNvGrpSpPr/>
          <p:nvPr/>
        </p:nvGrpSpPr>
        <p:grpSpPr>
          <a:xfrm>
            <a:off x="2197322" y="4095690"/>
            <a:ext cx="7763703" cy="2355061"/>
            <a:chOff x="2197322" y="4095690"/>
            <a:chExt cx="7763703" cy="2355061"/>
          </a:xfrm>
        </p:grpSpPr>
        <p:cxnSp>
          <p:nvCxnSpPr>
            <p:cNvPr id="2351" name="Google Shape;2351;p61"/>
            <p:cNvCxnSpPr>
              <a:stCxn id="2352" idx="7"/>
              <a:endCxn id="2353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4" name="Google Shape;2354;p61"/>
            <p:cNvCxnSpPr>
              <a:stCxn id="2355" idx="6"/>
              <a:endCxn id="2353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6" name="Google Shape;2356;p61"/>
            <p:cNvCxnSpPr>
              <a:stCxn id="2352" idx="1"/>
              <a:endCxn id="2355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7" name="Google Shape;2357;p61"/>
            <p:cNvCxnSpPr>
              <a:stCxn id="2358" idx="6"/>
              <a:endCxn id="2352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9" name="Google Shape;2359;p61"/>
            <p:cNvCxnSpPr>
              <a:stCxn id="2355" idx="3"/>
              <a:endCxn id="2358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0" name="Google Shape;2360;p61"/>
            <p:cNvCxnSpPr>
              <a:stCxn id="2361" idx="6"/>
              <a:endCxn id="2355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2" name="Google Shape;2362;p61"/>
            <p:cNvCxnSpPr>
              <a:stCxn id="2358" idx="1"/>
              <a:endCxn id="2361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3" name="Google Shape;2363;p61"/>
            <p:cNvCxnSpPr>
              <a:stCxn id="2352" idx="5"/>
              <a:endCxn id="2364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5" name="Google Shape;2365;p61"/>
            <p:cNvCxnSpPr>
              <a:stCxn id="2366" idx="2"/>
              <a:endCxn id="2367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8" name="Google Shape;2368;p61"/>
            <p:cNvCxnSpPr>
              <a:stCxn id="2358" idx="3"/>
              <a:endCxn id="2367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9" name="Google Shape;2369;p61"/>
            <p:cNvCxnSpPr>
              <a:stCxn id="2366" idx="7"/>
              <a:endCxn id="2352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52" name="Google Shape;2352;p61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70" name="Google Shape;2370;p61"/>
            <p:cNvCxnSpPr>
              <a:stCxn id="2371" idx="7"/>
              <a:endCxn id="2361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1" name="Google Shape;2361;p61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72" name="Google Shape;2372;p61"/>
            <p:cNvCxnSpPr>
              <a:stCxn id="2364" idx="0"/>
              <a:endCxn id="2353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3" name="Google Shape;2373;p61"/>
            <p:cNvCxnSpPr>
              <a:stCxn id="2364" idx="2"/>
              <a:endCxn id="2366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4" name="Google Shape;2374;p61"/>
            <p:cNvCxnSpPr>
              <a:stCxn id="2371" idx="5"/>
              <a:endCxn id="2367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75" name="Google Shape;2375;p61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376" name="Google Shape;2376;p61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377" name="Google Shape;2377;p61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378" name="Google Shape;2378;p61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379" name="Google Shape;2379;p61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380" name="Google Shape;2380;p61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381" name="Google Shape;2381;p61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382" name="Google Shape;2382;p61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383" name="Google Shape;2383;p61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384" name="Google Shape;2384;p61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385" name="Google Shape;2385;p61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386" name="Google Shape;2386;p61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387" name="Google Shape;2387;p61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88" name="Google Shape;2388;p61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389" name="Google Shape;2389;p61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cxnSp>
          <p:nvCxnSpPr>
            <p:cNvPr id="2390" name="Google Shape;2390;p61"/>
            <p:cNvCxnSpPr>
              <a:stCxn id="2391" idx="1"/>
              <a:endCxn id="2353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2" name="Google Shape;2392;p61"/>
            <p:cNvCxnSpPr>
              <a:stCxn id="2391" idx="3"/>
              <a:endCxn id="2364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93" name="Google Shape;2393;p61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394" name="Google Shape;2394;p61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395" name="Google Shape;2395;p61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98" name="Google Shape;2398;p61"/>
            <p:cNvCxnSpPr>
              <a:stCxn id="2396" idx="4"/>
              <a:endCxn id="2397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399" name="Google Shape;2399;p61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5" name="Google Shape;2405;p62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1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The output is the </a:t>
            </a:r>
            <a:r>
              <a:rPr lang="en-US" sz="3000">
                <a:solidFill>
                  <a:srgbClr val="F3CC5F"/>
                </a:solidFill>
              </a:rPr>
              <a:t>shortest paths tree </a:t>
            </a:r>
            <a:r>
              <a:rPr lang="en-US" sz="3000"/>
              <a:t>from the starting node to all others</a:t>
            </a:r>
            <a:endParaRPr sz="3000"/>
          </a:p>
          <a:p>
            <a:pPr indent="-304747" lvl="1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sz="3000"/>
              <a:t>Reconstruct the path destination to source using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prev[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sp>
        <p:nvSpPr>
          <p:cNvPr id="2406" name="Google Shape;2406;p6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Algorithm: Step #13</a:t>
            </a:r>
            <a:endParaRPr/>
          </a:p>
        </p:txBody>
      </p:sp>
      <p:graphicFrame>
        <p:nvGraphicFramePr>
          <p:cNvPr id="2407" name="Google Shape;2407;p62"/>
          <p:cNvGraphicFramePr/>
          <p:nvPr/>
        </p:nvGraphicFramePr>
        <p:xfrm>
          <a:off x="1522421" y="2514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{759F55E9-76EE-4D73-891D-0530BD29857D}</a:tableStyleId>
              </a:tblPr>
              <a:tblGrid>
                <a:gridCol w="11676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  <a:gridCol w="664700"/>
              </a:tblGrid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 u="none" cap="none" strike="noStrike"/>
                        <a:t>v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rgbClr val="F7E09E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/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d[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 sz="2400" u="none" cap="none" strike="noStrike"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37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18000" marB="18000" marR="36000" marL="3600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cap="none" strike="noStrike"/>
                        <a:t>prev[</a:t>
                      </a:r>
                      <a:r>
                        <a:rPr i="1" lang="en-US" sz="2400" u="none" cap="none" strike="noStrike"/>
                        <a:t>v</a:t>
                      </a:r>
                      <a:r>
                        <a:rPr lang="en-US" sz="2400" u="none" cap="none" strike="noStrike"/>
                        <a:t>]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rgbClr val="FFFF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/>
                    </a:p>
                  </a:txBody>
                  <a:tcPr marT="18000" marB="18000" marR="36000" marL="36000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pSp>
        <p:nvGrpSpPr>
          <p:cNvPr id="2408" name="Google Shape;2408;p62"/>
          <p:cNvGrpSpPr/>
          <p:nvPr/>
        </p:nvGrpSpPr>
        <p:grpSpPr>
          <a:xfrm>
            <a:off x="4113212" y="4101152"/>
            <a:ext cx="6487424" cy="2331310"/>
            <a:chOff x="4189412" y="4221890"/>
            <a:chExt cx="6487424" cy="2331310"/>
          </a:xfrm>
        </p:grpSpPr>
        <p:cxnSp>
          <p:nvCxnSpPr>
            <p:cNvPr id="2409" name="Google Shape;2409;p62"/>
            <p:cNvCxnSpPr>
              <a:stCxn id="2410" idx="7"/>
              <a:endCxn id="2411" idx="3"/>
            </p:cNvCxnSpPr>
            <p:nvPr/>
          </p:nvCxnSpPr>
          <p:spPr>
            <a:xfrm flipH="1" rot="10800000">
              <a:off x="8364439" y="4848877"/>
              <a:ext cx="700200" cy="3915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2412" name="Google Shape;2412;p62"/>
            <p:cNvCxnSpPr>
              <a:stCxn id="2413" idx="6"/>
              <a:endCxn id="2411" idx="2"/>
            </p:cNvCxnSpPr>
            <p:nvPr/>
          </p:nvCxnSpPr>
          <p:spPr>
            <a:xfrm>
              <a:off x="7515701" y="4499917"/>
              <a:ext cx="14583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4" name="Google Shape;2414;p62"/>
            <p:cNvCxnSpPr>
              <a:stCxn id="2410" idx="1"/>
              <a:endCxn id="2413" idx="5"/>
            </p:cNvCxnSpPr>
            <p:nvPr/>
          </p:nvCxnSpPr>
          <p:spPr>
            <a:xfrm rot="10800000">
              <a:off x="7429410" y="4696477"/>
              <a:ext cx="505200" cy="54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15" name="Google Shape;2415;p62"/>
            <p:cNvCxnSpPr>
              <a:stCxn id="2416" idx="6"/>
              <a:endCxn id="2410" idx="2"/>
            </p:cNvCxnSpPr>
            <p:nvPr/>
          </p:nvCxnSpPr>
          <p:spPr>
            <a:xfrm>
              <a:off x="6760482" y="5414317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7" name="Google Shape;2417;p62"/>
            <p:cNvCxnSpPr>
              <a:stCxn id="2413" idx="3"/>
              <a:endCxn id="2416" idx="7"/>
            </p:cNvCxnSpPr>
            <p:nvPr/>
          </p:nvCxnSpPr>
          <p:spPr>
            <a:xfrm flipH="1">
              <a:off x="6678727" y="4696512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18" name="Google Shape;2418;p62"/>
            <p:cNvCxnSpPr>
              <a:stCxn id="2419" idx="6"/>
              <a:endCxn id="2413" idx="2"/>
            </p:cNvCxnSpPr>
            <p:nvPr/>
          </p:nvCxnSpPr>
          <p:spPr>
            <a:xfrm flipH="1" rot="10800000">
              <a:off x="5621054" y="4499917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0" name="Google Shape;2420;p62"/>
            <p:cNvCxnSpPr>
              <a:stCxn id="2416" idx="1"/>
              <a:endCxn id="2419" idx="5"/>
            </p:cNvCxnSpPr>
            <p:nvPr/>
          </p:nvCxnSpPr>
          <p:spPr>
            <a:xfrm rot="10800000">
              <a:off x="5534781" y="4849022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1" name="Google Shape;2421;p62"/>
            <p:cNvCxnSpPr>
              <a:stCxn id="2410" idx="5"/>
              <a:endCxn id="2422" idx="1"/>
            </p:cNvCxnSpPr>
            <p:nvPr/>
          </p:nvCxnSpPr>
          <p:spPr>
            <a:xfrm>
              <a:off x="8364439" y="5633568"/>
              <a:ext cx="6588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3" name="Google Shape;2423;p62"/>
            <p:cNvCxnSpPr>
              <a:stCxn id="2424" idx="2"/>
              <a:endCxn id="2425" idx="6"/>
            </p:cNvCxnSpPr>
            <p:nvPr/>
          </p:nvCxnSpPr>
          <p:spPr>
            <a:xfrm rot="10800000">
              <a:off x="5846175" y="6247872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26" name="Google Shape;2426;p62"/>
            <p:cNvCxnSpPr>
              <a:stCxn id="2416" idx="3"/>
              <a:endCxn id="2425" idx="7"/>
            </p:cNvCxnSpPr>
            <p:nvPr/>
          </p:nvCxnSpPr>
          <p:spPr>
            <a:xfrm flipH="1">
              <a:off x="5759781" y="5610912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27" name="Google Shape;2427;p62"/>
            <p:cNvCxnSpPr>
              <a:stCxn id="2424" idx="7"/>
              <a:endCxn id="2410" idx="3"/>
            </p:cNvCxnSpPr>
            <p:nvPr/>
          </p:nvCxnSpPr>
          <p:spPr>
            <a:xfrm flipH="1" rot="10800000">
              <a:off x="7595449" y="5633677"/>
              <a:ext cx="339300" cy="444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10" name="Google Shape;2410;p62"/>
            <p:cNvSpPr/>
            <p:nvPr/>
          </p:nvSpPr>
          <p:spPr>
            <a:xfrm>
              <a:off x="7845590" y="5158945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62"/>
            <p:cNvSpPr/>
            <p:nvPr/>
          </p:nvSpPr>
          <p:spPr>
            <a:xfrm>
              <a:off x="6927367" y="422189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62"/>
            <p:cNvSpPr/>
            <p:nvPr/>
          </p:nvSpPr>
          <p:spPr>
            <a:xfrm>
              <a:off x="6202461" y="5136290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7093275" y="5997145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28" name="Google Shape;2428;p62"/>
            <p:cNvCxnSpPr>
              <a:stCxn id="2429" idx="7"/>
              <a:endCxn id="2419" idx="3"/>
            </p:cNvCxnSpPr>
            <p:nvPr/>
          </p:nvCxnSpPr>
          <p:spPr>
            <a:xfrm flipH="1" rot="10800000">
              <a:off x="4691587" y="4848961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2419" name="Google Shape;2419;p62"/>
            <p:cNvSpPr/>
            <p:nvPr/>
          </p:nvSpPr>
          <p:spPr>
            <a:xfrm>
              <a:off x="5032720" y="437429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30" name="Google Shape;2430;p62"/>
            <p:cNvCxnSpPr>
              <a:stCxn id="2422" idx="0"/>
              <a:endCxn id="2411" idx="4"/>
            </p:cNvCxnSpPr>
            <p:nvPr/>
          </p:nvCxnSpPr>
          <p:spPr>
            <a:xfrm flipH="1" rot="10800000">
              <a:off x="9231225" y="4930345"/>
              <a:ext cx="52800" cy="9906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1" name="Google Shape;2431;p62"/>
            <p:cNvCxnSpPr>
              <a:stCxn id="2422" idx="2"/>
              <a:endCxn id="2424" idx="6"/>
            </p:cNvCxnSpPr>
            <p:nvPr/>
          </p:nvCxnSpPr>
          <p:spPr>
            <a:xfrm flipH="1">
              <a:off x="7681558" y="6198972"/>
              <a:ext cx="1255500" cy="76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32" name="Google Shape;2432;p62"/>
            <p:cNvCxnSpPr>
              <a:stCxn id="2429" idx="5"/>
              <a:endCxn id="2425" idx="1"/>
            </p:cNvCxnSpPr>
            <p:nvPr/>
          </p:nvCxnSpPr>
          <p:spPr>
            <a:xfrm>
              <a:off x="4691587" y="5657352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2433" name="Google Shape;2433;p62"/>
            <p:cNvCxnSpPr>
              <a:stCxn id="2434" idx="1"/>
              <a:endCxn id="2411" idx="5"/>
            </p:cNvCxnSpPr>
            <p:nvPr/>
          </p:nvCxnSpPr>
          <p:spPr>
            <a:xfrm rot="10800000">
              <a:off x="9503212" y="4848867"/>
              <a:ext cx="644400" cy="309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435" name="Google Shape;2435;p62"/>
            <p:cNvCxnSpPr>
              <a:stCxn id="2434" idx="3"/>
              <a:endCxn id="2422" idx="7"/>
            </p:cNvCxnSpPr>
            <p:nvPr/>
          </p:nvCxnSpPr>
          <p:spPr>
            <a:xfrm flipH="1">
              <a:off x="9439312" y="5551957"/>
              <a:ext cx="708300" cy="450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524B3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9" name="Google Shape;2429;p62"/>
            <p:cNvSpPr/>
            <p:nvPr/>
          </p:nvSpPr>
          <p:spPr>
            <a:xfrm>
              <a:off x="4189412" y="518272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5257748" y="596984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62"/>
            <p:cNvSpPr/>
            <p:nvPr/>
          </p:nvSpPr>
          <p:spPr>
            <a:xfrm>
              <a:off x="8937058" y="5920945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62"/>
            <p:cNvSpPr/>
            <p:nvPr/>
          </p:nvSpPr>
          <p:spPr>
            <a:xfrm>
              <a:off x="8973867" y="4374291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62"/>
            <p:cNvSpPr/>
            <p:nvPr/>
          </p:nvSpPr>
          <p:spPr>
            <a:xfrm>
              <a:off x="10056812" y="5077335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62"/>
            <p:cNvSpPr txBox="1"/>
            <p:nvPr/>
          </p:nvSpPr>
          <p:spPr>
            <a:xfrm>
              <a:off x="4576491" y="4684778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437" name="Google Shape;2437;p62"/>
            <p:cNvSpPr txBox="1"/>
            <p:nvPr/>
          </p:nvSpPr>
          <p:spPr>
            <a:xfrm>
              <a:off x="4996524" y="554708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438" name="Google Shape;2438;p62"/>
            <p:cNvSpPr txBox="1"/>
            <p:nvPr/>
          </p:nvSpPr>
          <p:spPr>
            <a:xfrm>
              <a:off x="8542438" y="468158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439" name="Google Shape;2439;p62"/>
            <p:cNvSpPr txBox="1"/>
            <p:nvPr/>
          </p:nvSpPr>
          <p:spPr>
            <a:xfrm>
              <a:off x="6351565" y="588464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440" name="Google Shape;2440;p62"/>
            <p:cNvSpPr txBox="1"/>
            <p:nvPr/>
          </p:nvSpPr>
          <p:spPr>
            <a:xfrm>
              <a:off x="8128398" y="584682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441" name="Google Shape;2441;p62"/>
            <p:cNvSpPr txBox="1"/>
            <p:nvPr/>
          </p:nvSpPr>
          <p:spPr>
            <a:xfrm>
              <a:off x="5815158" y="545154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442" name="Google Shape;2442;p62"/>
            <p:cNvSpPr txBox="1"/>
            <p:nvPr/>
          </p:nvSpPr>
          <p:spPr>
            <a:xfrm>
              <a:off x="6618102" y="459929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443" name="Google Shape;2443;p62"/>
            <p:cNvSpPr txBox="1"/>
            <p:nvPr/>
          </p:nvSpPr>
          <p:spPr>
            <a:xfrm>
              <a:off x="7701041" y="4731476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444" name="Google Shape;2444;p62"/>
            <p:cNvSpPr txBox="1"/>
            <p:nvPr/>
          </p:nvSpPr>
          <p:spPr>
            <a:xfrm>
              <a:off x="9791206" y="466926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  <p:sp>
        <p:nvSpPr>
          <p:cNvPr id="2445" name="Google Shape;2445;p62"/>
          <p:cNvSpPr txBox="1"/>
          <p:nvPr/>
        </p:nvSpPr>
        <p:spPr>
          <a:xfrm>
            <a:off x="394996" y="4128719"/>
            <a:ext cx="3451063" cy="24244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273050" lvl="1" marL="2730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▪"/>
            </a:pPr>
            <a:r>
              <a:rPr b="1" i="0" lang="en-US" sz="2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prev[</a:t>
            </a:r>
            <a:r>
              <a:rPr b="1" i="1" lang="en-US" sz="2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i="0" lang="en-US" sz="2600" u="none" cap="none" strike="noStrike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holds the shortest paths tree edges</a:t>
            </a:r>
            <a:endParaRPr/>
          </a:p>
          <a:p>
            <a:pPr indent="-273050" lvl="1" marL="273050" marR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8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Path[9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0] = {9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11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6 </a:t>
            </a:r>
            <a:r>
              <a:rPr b="0" i="0" lang="en-US" sz="2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→</a:t>
            </a:r>
            <a:r>
              <a:rPr b="0" i="0" lang="en-US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0}</a:t>
            </a:r>
            <a:endParaRPr b="1" i="0" sz="2600" u="none" cap="none" strike="noStrike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63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1" name="Google Shape;2451;p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 – Pseudo Code</a:t>
            </a:r>
            <a:endParaRPr/>
          </a:p>
        </p:txBody>
      </p:sp>
      <p:sp>
        <p:nvSpPr>
          <p:cNvPr id="2452" name="Google Shape;2452;p63"/>
          <p:cNvSpPr txBox="1"/>
          <p:nvPr/>
        </p:nvSpPr>
        <p:spPr>
          <a:xfrm>
            <a:off x="757236" y="1155947"/>
            <a:ext cx="10671176" cy="5293757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d[0…n-1] = INFINITY; d[startNode]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Q = priority queue holding nodes ordered by distance d[]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startNode 🡪 Q</a:t>
            </a:r>
            <a:endParaRPr b="1" sz="26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while (Q is not empty)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minNode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= dequeue the smallest node from Q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(d[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minNode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] == INFINITY) break;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foreach (child 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of 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minNode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is unvisited) 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🡪 Q</a:t>
            </a:r>
            <a:endParaRPr b="1" sz="26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newDistance = d[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minNode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] + distance {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minNode</a:t>
            </a:r>
            <a:r>
              <a:rPr b="1" lang="en-US" sz="26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rPr>
              <a:t> → </a:t>
            </a:r>
            <a:r>
              <a:rPr b="1" i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(newDistance &lt; d[c])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d[c] = newDistance;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reorder Q;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820"/>
              <a:buFont typeface="Noto Sans Symbols"/>
              <a:buNone/>
            </a:pPr>
            <a:r>
              <a:rPr b="1" lang="en-US" sz="26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64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8" name="Google Shape;2458;p6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Modifications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Implementation with </a:t>
            </a:r>
            <a:r>
              <a:rPr lang="en-US">
                <a:solidFill>
                  <a:srgbClr val="F3CC5F"/>
                </a:solidFill>
              </a:rPr>
              <a:t>array</a:t>
            </a:r>
            <a:r>
              <a:rPr lang="en-US"/>
              <a:t>, </a:t>
            </a:r>
            <a:r>
              <a:rPr lang="en-US">
                <a:solidFill>
                  <a:srgbClr val="F3CC5F"/>
                </a:solidFill>
              </a:rPr>
              <a:t>priority queue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Having a target node + stop when it is found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Saving the shortest paths tree (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prev[</a:t>
            </a:r>
            <a:r>
              <a:rPr b="1" i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/>
              <a:t>)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Complexity depends on the implementation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Typical implementation (with array): </a:t>
            </a:r>
            <a:r>
              <a:rPr lang="en-US">
                <a:solidFill>
                  <a:srgbClr val="F3CC5F"/>
                </a:solidFill>
              </a:rPr>
              <a:t>O(|</a:t>
            </a:r>
            <a:r>
              <a:rPr i="1" lang="en-US">
                <a:solidFill>
                  <a:srgbClr val="F3CC5F"/>
                </a:solidFill>
              </a:rPr>
              <a:t>V</a:t>
            </a:r>
            <a:r>
              <a:rPr lang="en-US">
                <a:solidFill>
                  <a:srgbClr val="F3CC5F"/>
                </a:solidFill>
              </a:rPr>
              <a:t>|</a:t>
            </a:r>
            <a:r>
              <a:rPr baseline="30000" lang="en-US">
                <a:solidFill>
                  <a:srgbClr val="F3CC5F"/>
                </a:solidFill>
              </a:rPr>
              <a:t>2</a:t>
            </a:r>
            <a:r>
              <a:rPr lang="en-US">
                <a:solidFill>
                  <a:srgbClr val="F3CC5F"/>
                </a:solidFill>
              </a:rPr>
              <a:t>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With priority queue: </a:t>
            </a:r>
            <a:r>
              <a:rPr lang="en-US">
                <a:solidFill>
                  <a:srgbClr val="F3CC5F"/>
                </a:solidFill>
              </a:rPr>
              <a:t>O((|</a:t>
            </a:r>
            <a:r>
              <a:rPr i="1" lang="en-US">
                <a:solidFill>
                  <a:srgbClr val="F3CC5F"/>
                </a:solidFill>
              </a:rPr>
              <a:t>V</a:t>
            </a:r>
            <a:r>
              <a:rPr lang="en-US">
                <a:solidFill>
                  <a:srgbClr val="F3CC5F"/>
                </a:solidFill>
              </a:rPr>
              <a:t>|+|</a:t>
            </a:r>
            <a:r>
              <a:rPr i="1" lang="en-US">
                <a:solidFill>
                  <a:srgbClr val="F3CC5F"/>
                </a:solidFill>
              </a:rPr>
              <a:t>E</a:t>
            </a:r>
            <a:r>
              <a:rPr lang="en-US">
                <a:solidFill>
                  <a:srgbClr val="F3CC5F"/>
                </a:solidFill>
              </a:rPr>
              <a:t>|)*log(|</a:t>
            </a:r>
            <a:r>
              <a:rPr i="1" lang="en-US">
                <a:solidFill>
                  <a:srgbClr val="F3CC5F"/>
                </a:solidFill>
              </a:rPr>
              <a:t>V</a:t>
            </a:r>
            <a:r>
              <a:rPr lang="en-US">
                <a:solidFill>
                  <a:srgbClr val="F3CC5F"/>
                </a:solidFill>
              </a:rPr>
              <a:t>|))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Applications – maps, GPS, networks, air travel, etc.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459" name="Google Shape;2459;p6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Dijkstra's Algorithm – More Details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298" y="706699"/>
            <a:ext cx="9757714" cy="4220588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465" name="Google Shape;2465;p65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Dijkstra's Algorithm</a:t>
            </a:r>
            <a:endParaRPr/>
          </a:p>
        </p:txBody>
      </p:sp>
      <p:sp>
        <p:nvSpPr>
          <p:cNvPr id="2466" name="Google Shape;2466;p65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/>
          </a:p>
        </p:txBody>
      </p:sp>
      <p:grpSp>
        <p:nvGrpSpPr>
          <p:cNvPr id="2467" name="Google Shape;2467;p65"/>
          <p:cNvGrpSpPr/>
          <p:nvPr/>
        </p:nvGrpSpPr>
        <p:grpSpPr>
          <a:xfrm>
            <a:off x="2197322" y="1676400"/>
            <a:ext cx="7763703" cy="2355061"/>
            <a:chOff x="2197322" y="4095690"/>
            <a:chExt cx="7763703" cy="2355061"/>
          </a:xfrm>
        </p:grpSpPr>
        <p:cxnSp>
          <p:nvCxnSpPr>
            <p:cNvPr id="2468" name="Google Shape;2468;p65"/>
            <p:cNvCxnSpPr>
              <a:stCxn id="2469" idx="7"/>
              <a:endCxn id="2470" idx="3"/>
            </p:cNvCxnSpPr>
            <p:nvPr/>
          </p:nvCxnSpPr>
          <p:spPr>
            <a:xfrm flipH="1" rot="10800000">
              <a:off x="6707769" y="4746428"/>
              <a:ext cx="700200" cy="3915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71" name="Google Shape;2471;p65"/>
            <p:cNvCxnSpPr>
              <a:stCxn id="2472" idx="6"/>
              <a:endCxn id="2470" idx="2"/>
            </p:cNvCxnSpPr>
            <p:nvPr/>
          </p:nvCxnSpPr>
          <p:spPr>
            <a:xfrm>
              <a:off x="5859031" y="4397469"/>
              <a:ext cx="1458300" cy="152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73" name="Google Shape;2473;p65"/>
            <p:cNvCxnSpPr>
              <a:stCxn id="2469" idx="1"/>
              <a:endCxn id="2472" idx="5"/>
            </p:cNvCxnSpPr>
            <p:nvPr/>
          </p:nvCxnSpPr>
          <p:spPr>
            <a:xfrm rot="10800000">
              <a:off x="5772740" y="4594028"/>
              <a:ext cx="505200" cy="543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74" name="Google Shape;2474;p65"/>
            <p:cNvCxnSpPr>
              <a:stCxn id="2475" idx="6"/>
              <a:endCxn id="2469" idx="2"/>
            </p:cNvCxnSpPr>
            <p:nvPr/>
          </p:nvCxnSpPr>
          <p:spPr>
            <a:xfrm>
              <a:off x="5103812" y="5311869"/>
              <a:ext cx="1085100" cy="228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6" name="Google Shape;2476;p65"/>
            <p:cNvCxnSpPr>
              <a:stCxn id="2472" idx="3"/>
              <a:endCxn id="2475" idx="7"/>
            </p:cNvCxnSpPr>
            <p:nvPr/>
          </p:nvCxnSpPr>
          <p:spPr>
            <a:xfrm flipH="1">
              <a:off x="5022056" y="4594064"/>
              <a:ext cx="334800" cy="5211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7" name="Google Shape;2477;p65"/>
            <p:cNvCxnSpPr>
              <a:stCxn id="2478" idx="6"/>
              <a:endCxn id="2472" idx="2"/>
            </p:cNvCxnSpPr>
            <p:nvPr/>
          </p:nvCxnSpPr>
          <p:spPr>
            <a:xfrm flipH="1" rot="10800000">
              <a:off x="3964384" y="4397469"/>
              <a:ext cx="1306200" cy="152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9" name="Google Shape;2479;p65"/>
            <p:cNvCxnSpPr>
              <a:stCxn id="2475" idx="1"/>
              <a:endCxn id="2478" idx="5"/>
            </p:cNvCxnSpPr>
            <p:nvPr/>
          </p:nvCxnSpPr>
          <p:spPr>
            <a:xfrm rot="10800000">
              <a:off x="3878111" y="4746573"/>
              <a:ext cx="749400" cy="3687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0" name="Google Shape;2480;p65"/>
            <p:cNvCxnSpPr>
              <a:stCxn id="2469" idx="5"/>
              <a:endCxn id="2481" idx="1"/>
            </p:cNvCxnSpPr>
            <p:nvPr/>
          </p:nvCxnSpPr>
          <p:spPr>
            <a:xfrm>
              <a:off x="6707769" y="5531119"/>
              <a:ext cx="658800" cy="368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82" name="Google Shape;2482;p65"/>
            <p:cNvCxnSpPr>
              <a:stCxn id="2483" idx="2"/>
              <a:endCxn id="2484" idx="6"/>
            </p:cNvCxnSpPr>
            <p:nvPr/>
          </p:nvCxnSpPr>
          <p:spPr>
            <a:xfrm rot="10800000">
              <a:off x="4189505" y="6145424"/>
              <a:ext cx="1247100" cy="273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5" name="Google Shape;2485;p65"/>
            <p:cNvCxnSpPr>
              <a:stCxn id="2475" idx="3"/>
              <a:endCxn id="2484" idx="7"/>
            </p:cNvCxnSpPr>
            <p:nvPr/>
          </p:nvCxnSpPr>
          <p:spPr>
            <a:xfrm flipH="1">
              <a:off x="4103111" y="5508464"/>
              <a:ext cx="524400" cy="4404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6" name="Google Shape;2486;p65"/>
            <p:cNvCxnSpPr>
              <a:stCxn id="2483" idx="7"/>
              <a:endCxn id="2469" idx="3"/>
            </p:cNvCxnSpPr>
            <p:nvPr/>
          </p:nvCxnSpPr>
          <p:spPr>
            <a:xfrm flipH="1" rot="10800000">
              <a:off x="5938780" y="5531228"/>
              <a:ext cx="339300" cy="444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469" name="Google Shape;2469;p65"/>
            <p:cNvSpPr/>
            <p:nvPr/>
          </p:nvSpPr>
          <p:spPr>
            <a:xfrm>
              <a:off x="6188920" y="5056496"/>
              <a:ext cx="607870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65"/>
            <p:cNvSpPr/>
            <p:nvPr/>
          </p:nvSpPr>
          <p:spPr>
            <a:xfrm>
              <a:off x="7317197" y="42718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65"/>
            <p:cNvSpPr/>
            <p:nvPr/>
          </p:nvSpPr>
          <p:spPr>
            <a:xfrm>
              <a:off x="5270697" y="41194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65"/>
            <p:cNvSpPr/>
            <p:nvPr/>
          </p:nvSpPr>
          <p:spPr>
            <a:xfrm>
              <a:off x="4545791" y="5033841"/>
              <a:ext cx="558021" cy="556055"/>
            </a:xfrm>
            <a:prstGeom prst="ellipse">
              <a:avLst/>
            </a:prstGeom>
            <a:solidFill>
              <a:srgbClr val="97CEFB"/>
            </a:solidFill>
            <a:ln cap="flat" cmpd="sng" w="63500">
              <a:solidFill>
                <a:srgbClr val="1A8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65"/>
            <p:cNvSpPr/>
            <p:nvPr/>
          </p:nvSpPr>
          <p:spPr>
            <a:xfrm>
              <a:off x="5436605" y="58946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635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65"/>
            <p:cNvSpPr/>
            <p:nvPr/>
          </p:nvSpPr>
          <p:spPr>
            <a:xfrm>
              <a:off x="7280388" y="5818496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7" name="Google Shape;2487;p65"/>
            <p:cNvCxnSpPr>
              <a:stCxn id="2488" idx="7"/>
              <a:endCxn id="2478" idx="3"/>
            </p:cNvCxnSpPr>
            <p:nvPr/>
          </p:nvCxnSpPr>
          <p:spPr>
            <a:xfrm flipH="1" rot="10800000">
              <a:off x="3034916" y="4746512"/>
              <a:ext cx="427200" cy="4152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8" name="Google Shape;2478;p65"/>
            <p:cNvSpPr/>
            <p:nvPr/>
          </p:nvSpPr>
          <p:spPr>
            <a:xfrm>
              <a:off x="3376050" y="4271841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89" name="Google Shape;2489;p65"/>
            <p:cNvCxnSpPr>
              <a:stCxn id="2481" idx="0"/>
              <a:endCxn id="2470" idx="4"/>
            </p:cNvCxnSpPr>
            <p:nvPr/>
          </p:nvCxnSpPr>
          <p:spPr>
            <a:xfrm flipH="1" rot="10800000">
              <a:off x="7574555" y="4827896"/>
              <a:ext cx="52800" cy="9906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90" name="Google Shape;2490;p65"/>
            <p:cNvCxnSpPr>
              <a:stCxn id="2481" idx="2"/>
              <a:endCxn id="2483" idx="6"/>
            </p:cNvCxnSpPr>
            <p:nvPr/>
          </p:nvCxnSpPr>
          <p:spPr>
            <a:xfrm flipH="1">
              <a:off x="6024888" y="6096524"/>
              <a:ext cx="1255500" cy="76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91" name="Google Shape;2491;p65"/>
            <p:cNvCxnSpPr>
              <a:stCxn id="2488" idx="5"/>
              <a:endCxn id="2484" idx="1"/>
            </p:cNvCxnSpPr>
            <p:nvPr/>
          </p:nvCxnSpPr>
          <p:spPr>
            <a:xfrm>
              <a:off x="3034916" y="5554903"/>
              <a:ext cx="652200" cy="393900"/>
            </a:xfrm>
            <a:prstGeom prst="straightConnector1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92" name="Google Shape;2492;p65"/>
            <p:cNvSpPr txBox="1"/>
            <p:nvPr/>
          </p:nvSpPr>
          <p:spPr>
            <a:xfrm>
              <a:off x="2879564" y="459702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493" name="Google Shape;2493;p65"/>
            <p:cNvSpPr txBox="1"/>
            <p:nvPr/>
          </p:nvSpPr>
          <p:spPr>
            <a:xfrm>
              <a:off x="3313245" y="53910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494" name="Google Shape;2494;p65"/>
            <p:cNvSpPr txBox="1"/>
            <p:nvPr/>
          </p:nvSpPr>
          <p:spPr>
            <a:xfrm>
              <a:off x="4388805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495" name="Google Shape;2495;p65"/>
            <p:cNvSpPr txBox="1"/>
            <p:nvPr/>
          </p:nvSpPr>
          <p:spPr>
            <a:xfrm>
              <a:off x="4228967" y="4607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496" name="Google Shape;2496;p65"/>
            <p:cNvSpPr txBox="1"/>
            <p:nvPr/>
          </p:nvSpPr>
          <p:spPr>
            <a:xfrm>
              <a:off x="5377843" y="49823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497" name="Google Shape;2497;p65"/>
            <p:cNvSpPr txBox="1"/>
            <p:nvPr/>
          </p:nvSpPr>
          <p:spPr>
            <a:xfrm>
              <a:off x="6421657" y="409569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498" name="Google Shape;2498;p65"/>
            <p:cNvSpPr txBox="1"/>
            <p:nvPr/>
          </p:nvSpPr>
          <p:spPr>
            <a:xfrm>
              <a:off x="6770502" y="462113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499" name="Google Shape;2499;p65"/>
            <p:cNvSpPr txBox="1"/>
            <p:nvPr/>
          </p:nvSpPr>
          <p:spPr>
            <a:xfrm>
              <a:off x="7599913" y="513034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500" name="Google Shape;2500;p65"/>
            <p:cNvSpPr txBox="1"/>
            <p:nvPr/>
          </p:nvSpPr>
          <p:spPr>
            <a:xfrm>
              <a:off x="6933857" y="536300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501" name="Google Shape;2501;p65"/>
            <p:cNvSpPr txBox="1"/>
            <p:nvPr/>
          </p:nvSpPr>
          <p:spPr>
            <a:xfrm>
              <a:off x="4709230" y="5783240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502" name="Google Shape;2502;p65"/>
            <p:cNvSpPr txBox="1"/>
            <p:nvPr/>
          </p:nvSpPr>
          <p:spPr>
            <a:xfrm>
              <a:off x="6417823" y="5786362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  <p:sp>
          <p:nvSpPr>
            <p:cNvPr id="2503" name="Google Shape;2503;p65"/>
            <p:cNvSpPr txBox="1"/>
            <p:nvPr/>
          </p:nvSpPr>
          <p:spPr>
            <a:xfrm>
              <a:off x="5811107" y="5467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504" name="Google Shape;2504;p65"/>
            <p:cNvSpPr txBox="1"/>
            <p:nvPr/>
          </p:nvSpPr>
          <p:spPr>
            <a:xfrm>
              <a:off x="4109551" y="5363794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505" name="Google Shape;2505;p65"/>
            <p:cNvSpPr txBox="1"/>
            <p:nvPr/>
          </p:nvSpPr>
          <p:spPr>
            <a:xfrm>
              <a:off x="4914406" y="454711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506" name="Google Shape;2506;p65"/>
            <p:cNvSpPr txBox="1"/>
            <p:nvPr/>
          </p:nvSpPr>
          <p:spPr>
            <a:xfrm>
              <a:off x="5990466" y="456183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  <p:sp>
          <p:nvSpPr>
            <p:cNvPr id="2507" name="Google Shape;2507;p65"/>
            <p:cNvSpPr/>
            <p:nvPr/>
          </p:nvSpPr>
          <p:spPr>
            <a:xfrm>
              <a:off x="8400142" y="497488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08" name="Google Shape;2508;p65"/>
            <p:cNvCxnSpPr>
              <a:stCxn id="2507" idx="1"/>
              <a:endCxn id="2470" idx="5"/>
            </p:cNvCxnSpPr>
            <p:nvPr/>
          </p:nvCxnSpPr>
          <p:spPr>
            <a:xfrm rot="10800000">
              <a:off x="7846543" y="4746418"/>
              <a:ext cx="644400" cy="309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509" name="Google Shape;2509;p65"/>
            <p:cNvCxnSpPr>
              <a:stCxn id="2507" idx="3"/>
              <a:endCxn id="2481" idx="7"/>
            </p:cNvCxnSpPr>
            <p:nvPr/>
          </p:nvCxnSpPr>
          <p:spPr>
            <a:xfrm flipH="1">
              <a:off x="7782643" y="5449508"/>
              <a:ext cx="708300" cy="45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510" name="Google Shape;2510;p65"/>
            <p:cNvSpPr txBox="1"/>
            <p:nvPr/>
          </p:nvSpPr>
          <p:spPr>
            <a:xfrm>
              <a:off x="8081694" y="454056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2511" name="Google Shape;2511;p65"/>
            <p:cNvSpPr txBox="1"/>
            <p:nvPr/>
          </p:nvSpPr>
          <p:spPr>
            <a:xfrm>
              <a:off x="8148871" y="559703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2512" name="Google Shape;2512;p65"/>
            <p:cNvSpPr txBox="1"/>
            <p:nvPr/>
          </p:nvSpPr>
          <p:spPr>
            <a:xfrm>
              <a:off x="2197322" y="498036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F7E09E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9316356" y="4348042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9316356" y="5644488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15" name="Google Shape;2515;p65"/>
            <p:cNvCxnSpPr>
              <a:stCxn id="2513" idx="4"/>
              <a:endCxn id="2514" idx="0"/>
            </p:cNvCxnSpPr>
            <p:nvPr/>
          </p:nvCxnSpPr>
          <p:spPr>
            <a:xfrm>
              <a:off x="9626368" y="4904096"/>
              <a:ext cx="0" cy="7404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516" name="Google Shape;2516;p65"/>
            <p:cNvSpPr txBox="1"/>
            <p:nvPr/>
          </p:nvSpPr>
          <p:spPr>
            <a:xfrm>
              <a:off x="9646515" y="50862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488" name="Google Shape;2488;p65"/>
            <p:cNvSpPr/>
            <p:nvPr/>
          </p:nvSpPr>
          <p:spPr>
            <a:xfrm>
              <a:off x="2532742" y="508028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65"/>
            <p:cNvSpPr/>
            <p:nvPr/>
          </p:nvSpPr>
          <p:spPr>
            <a:xfrm>
              <a:off x="3601078" y="5867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D29F0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b="1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6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Bellman-Ford algorithm</a:t>
            </a:r>
            <a:r>
              <a:rPr lang="en-US"/>
              <a:t> finds the </a:t>
            </a:r>
            <a:r>
              <a:rPr lang="en-US">
                <a:solidFill>
                  <a:srgbClr val="F3CC5F"/>
                </a:solidFill>
              </a:rPr>
              <a:t>shortest paths </a:t>
            </a:r>
            <a:r>
              <a:rPr lang="en-US"/>
              <a:t>from a single source to </a:t>
            </a:r>
            <a:r>
              <a:rPr lang="en-US">
                <a:solidFill>
                  <a:srgbClr val="F3CC5F"/>
                </a:solidFill>
              </a:rPr>
              <a:t>all other vertices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Unlike Dijkstra's algorithm, Bellman-Ford works with </a:t>
            </a:r>
            <a:br>
              <a:rPr lang="en-US"/>
            </a:br>
            <a:r>
              <a:rPr lang="en-US">
                <a:solidFill>
                  <a:srgbClr val="F3CC5F"/>
                </a:solidFill>
              </a:rPr>
              <a:t>negative weight </a:t>
            </a:r>
            <a:r>
              <a:rPr lang="en-US"/>
              <a:t>edges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Can </a:t>
            </a:r>
            <a:r>
              <a:rPr lang="en-US">
                <a:solidFill>
                  <a:srgbClr val="F3CC5F"/>
                </a:solidFill>
              </a:rPr>
              <a:t>detect negative cycles </a:t>
            </a:r>
            <a:r>
              <a:rPr lang="en-US"/>
              <a:t>and report them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Runs in time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O(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Uses dynamic programming</a:t>
            </a:r>
            <a:endParaRPr/>
          </a:p>
        </p:txBody>
      </p:sp>
      <p:sp>
        <p:nvSpPr>
          <p:cNvPr id="2522" name="Google Shape;2522;p6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Bellman-Ford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6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Floyd-Warshall algorithm</a:t>
            </a:r>
            <a:r>
              <a:rPr lang="en-US"/>
              <a:t> computes the shortest paths between </a:t>
            </a:r>
            <a:r>
              <a:rPr lang="en-US">
                <a:solidFill>
                  <a:srgbClr val="F3CC5F"/>
                </a:solidFill>
              </a:rPr>
              <a:t>all pairs of vertices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Edge weights can be positive or negative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Can be extended to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detect negative weight cycles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Has running time of 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O(</a:t>
            </a:r>
            <a:r>
              <a:rPr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1" i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|</a:t>
            </a:r>
            <a:r>
              <a:rPr b="1" baseline="30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Performs better than running Bellman-Ford for each vertex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Also uses dynamic programming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6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Floyd-Warshall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6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6" name="Google Shape;2536;p68"/>
          <p:cNvSpPr txBox="1"/>
          <p:nvPr>
            <p:ph idx="1" type="body"/>
          </p:nvPr>
        </p:nvSpPr>
        <p:spPr>
          <a:xfrm>
            <a:off x="190412" y="1151121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AutoNum type="arabicPeriod"/>
            </a:pPr>
            <a:r>
              <a:rPr lang="en-US"/>
              <a:t>Minimum spanning tree (MST)</a:t>
            </a:r>
            <a:endParaRPr/>
          </a:p>
          <a:p>
            <a:pPr indent="-334963" lvl="1" marL="6080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Solved by Prim's and Kruskal's algorithms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400"/>
              <a:buFont typeface="Calibri"/>
              <a:buAutoNum type="arabicPeriod"/>
            </a:pPr>
            <a:r>
              <a:rPr lang="en-US"/>
              <a:t>Shortest paths in a graph:</a:t>
            </a:r>
            <a:endParaRPr/>
          </a:p>
          <a:p>
            <a:pPr indent="-334963" lvl="1" marL="6080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Dijkstra's algorithm – finds shortest path from a single source</a:t>
            </a:r>
            <a:endParaRPr/>
          </a:p>
          <a:p>
            <a:pPr indent="-334963" lvl="2" marL="9127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Does not work with negative weight edges</a:t>
            </a:r>
            <a:endParaRPr/>
          </a:p>
          <a:p>
            <a:pPr indent="-334963" lvl="1" marL="6080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Bellman-Ford – finds shortest path from a single source</a:t>
            </a:r>
            <a:endParaRPr/>
          </a:p>
          <a:p>
            <a:pPr indent="-334963" lvl="2" marL="91276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Works with negative weights and reports negative-weight cycles</a:t>
            </a:r>
            <a:endParaRPr/>
          </a:p>
          <a:p>
            <a:pPr indent="-334963" lvl="1" marL="60801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Floyd Warshall – finds shortest paths between all vertice pairs</a:t>
            </a:r>
            <a:endParaRPr/>
          </a:p>
        </p:txBody>
      </p:sp>
      <p:sp>
        <p:nvSpPr>
          <p:cNvPr id="2537" name="Google Shape;2537;p6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descr="C:\Users\Ivan\Desktop\elements_presentations\summary_pic.png" id="2538" name="Google Shape;253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1812" y="1151118"/>
            <a:ext cx="2453602" cy="182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Advanced Graph Algorithms</a:t>
            </a:r>
            <a:endParaRPr/>
          </a:p>
        </p:txBody>
      </p:sp>
      <p:sp>
        <p:nvSpPr>
          <p:cNvPr id="2546" name="Google Shape;2546;p69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https://softuni.bg/opencourses/algorithms</a:t>
            </a:r>
            <a:endParaRPr/>
          </a:p>
        </p:txBody>
      </p:sp>
      <p:pic>
        <p:nvPicPr>
          <p:cNvPr id="2547" name="Google Shape;2547;p6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-16203" r="-16202" t="0"/>
          <a:stretch/>
        </p:blipFill>
        <p:spPr>
          <a:xfrm>
            <a:off x="303212" y="1246226"/>
            <a:ext cx="2763622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48" name="Google Shape;2548;p6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-5908" r="-5907" t="0"/>
          <a:stretch/>
        </p:blipFill>
        <p:spPr>
          <a:xfrm>
            <a:off x="3787286" y="1254944"/>
            <a:ext cx="2763621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49" name="Google Shape;2549;p69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-25003" r="-25003" t="0"/>
          <a:stretch/>
        </p:blipFill>
        <p:spPr>
          <a:xfrm>
            <a:off x="7271358" y="4002018"/>
            <a:ext cx="4614255" cy="949046"/>
          </a:xfrm>
          <a:prstGeom prst="roundRect">
            <a:avLst>
              <a:gd fmla="val 2953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50" name="Google Shape;2550;p69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-705" r="-705" t="0"/>
          <a:stretch/>
        </p:blipFill>
        <p:spPr>
          <a:xfrm>
            <a:off x="7271358" y="5375554"/>
            <a:ext cx="4614255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51" name="Google Shape;2551;p69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-59505" l="0" r="0" t="-66530"/>
          <a:stretch/>
        </p:blipFill>
        <p:spPr>
          <a:xfrm>
            <a:off x="7271358" y="2619763"/>
            <a:ext cx="4614255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52" name="Google Shape;2552;p69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-14709" r="-14708" t="0"/>
          <a:stretch/>
        </p:blipFill>
        <p:spPr>
          <a:xfrm>
            <a:off x="303212" y="5375554"/>
            <a:ext cx="2763622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553" name="Google Shape;2553;p69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7284" y="5375554"/>
            <a:ext cx="2763622" cy="94904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2554" name="Google Shape;2554;p69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-9951" r="-9950" t="0"/>
          <a:stretch/>
        </p:blipFill>
        <p:spPr>
          <a:xfrm>
            <a:off x="7271358" y="1246226"/>
            <a:ext cx="4614254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Minimum spanning forest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Set of all minimum spanning trees</a:t>
            </a:r>
            <a:br>
              <a:rPr lang="en-US"/>
            </a:br>
            <a:r>
              <a:rPr lang="en-US"/>
              <a:t>(when the graph is not connected)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179" name="Google Shape;179;p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Minimum Spanning Forest (MSF)</a:t>
            </a:r>
            <a:endParaRPr/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308" y="3423312"/>
            <a:ext cx="4800600" cy="288036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grpSp>
        <p:nvGrpSpPr>
          <p:cNvPr id="181" name="Google Shape;181;p7"/>
          <p:cNvGrpSpPr/>
          <p:nvPr/>
        </p:nvGrpSpPr>
        <p:grpSpPr>
          <a:xfrm>
            <a:off x="5974145" y="1293781"/>
            <a:ext cx="5538819" cy="4905642"/>
            <a:chOff x="5974145" y="1293781"/>
            <a:chExt cx="5538819" cy="4905642"/>
          </a:xfrm>
        </p:grpSpPr>
        <p:cxnSp>
          <p:nvCxnSpPr>
            <p:cNvPr id="182" name="Google Shape;182;p7"/>
            <p:cNvCxnSpPr>
              <a:stCxn id="183" idx="7"/>
              <a:endCxn id="184" idx="3"/>
            </p:cNvCxnSpPr>
            <p:nvPr/>
          </p:nvCxnSpPr>
          <p:spPr>
            <a:xfrm flipH="1" rot="10800000">
              <a:off x="10106624" y="4208372"/>
              <a:ext cx="742800" cy="5832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5" name="Google Shape;185;p7"/>
            <p:cNvCxnSpPr>
              <a:stCxn id="186" idx="6"/>
              <a:endCxn id="184" idx="2"/>
            </p:cNvCxnSpPr>
            <p:nvPr/>
          </p:nvCxnSpPr>
          <p:spPr>
            <a:xfrm>
              <a:off x="9300434" y="3859428"/>
              <a:ext cx="1458300" cy="1524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7" name="Google Shape;187;p7"/>
            <p:cNvCxnSpPr>
              <a:stCxn id="183" idx="1"/>
              <a:endCxn id="186" idx="5"/>
            </p:cNvCxnSpPr>
            <p:nvPr/>
          </p:nvCxnSpPr>
          <p:spPr>
            <a:xfrm rot="10800000">
              <a:off x="9214343" y="4055972"/>
              <a:ext cx="497700" cy="7356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88" name="Google Shape;188;p7"/>
            <p:cNvCxnSpPr>
              <a:stCxn id="189" idx="6"/>
              <a:endCxn id="183" idx="2"/>
            </p:cNvCxnSpPr>
            <p:nvPr/>
          </p:nvCxnSpPr>
          <p:spPr>
            <a:xfrm flipH="1" rot="10800000">
              <a:off x="8502933" y="4988133"/>
              <a:ext cx="1127400" cy="141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0" name="Google Shape;190;p7"/>
            <p:cNvCxnSpPr>
              <a:stCxn id="186" idx="3"/>
              <a:endCxn id="189" idx="7"/>
            </p:cNvCxnSpPr>
            <p:nvPr/>
          </p:nvCxnSpPr>
          <p:spPr>
            <a:xfrm flipH="1">
              <a:off x="8421160" y="4056023"/>
              <a:ext cx="377100" cy="74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1" name="Google Shape;191;p7"/>
            <p:cNvCxnSpPr>
              <a:stCxn id="192" idx="6"/>
              <a:endCxn id="186" idx="2"/>
            </p:cNvCxnSpPr>
            <p:nvPr/>
          </p:nvCxnSpPr>
          <p:spPr>
            <a:xfrm flipH="1" rot="10800000">
              <a:off x="7405787" y="3859386"/>
              <a:ext cx="1306200" cy="1779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3" name="Google Shape;193;p7"/>
            <p:cNvCxnSpPr>
              <a:stCxn id="189" idx="1"/>
              <a:endCxn id="192" idx="5"/>
            </p:cNvCxnSpPr>
            <p:nvPr/>
          </p:nvCxnSpPr>
          <p:spPr>
            <a:xfrm rot="10800000">
              <a:off x="7319532" y="4233838"/>
              <a:ext cx="707100" cy="5718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4" name="Google Shape;194;p7"/>
            <p:cNvCxnSpPr>
              <a:stCxn id="183" idx="5"/>
              <a:endCxn id="195" idx="1"/>
            </p:cNvCxnSpPr>
            <p:nvPr/>
          </p:nvCxnSpPr>
          <p:spPr>
            <a:xfrm>
              <a:off x="10106624" y="5184762"/>
              <a:ext cx="701400" cy="469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6" name="Google Shape;196;p7"/>
            <p:cNvCxnSpPr>
              <a:stCxn id="197" idx="2"/>
              <a:endCxn id="198" idx="6"/>
            </p:cNvCxnSpPr>
            <p:nvPr/>
          </p:nvCxnSpPr>
          <p:spPr>
            <a:xfrm rot="10800000">
              <a:off x="7605408" y="5891095"/>
              <a:ext cx="1272600" cy="303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199" name="Google Shape;199;p7"/>
            <p:cNvCxnSpPr>
              <a:stCxn id="189" idx="3"/>
              <a:endCxn id="198" idx="7"/>
            </p:cNvCxnSpPr>
            <p:nvPr/>
          </p:nvCxnSpPr>
          <p:spPr>
            <a:xfrm flipH="1">
              <a:off x="7519032" y="5198828"/>
              <a:ext cx="507600" cy="495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0" name="Google Shape;200;p7"/>
            <p:cNvCxnSpPr>
              <a:stCxn id="197" idx="7"/>
              <a:endCxn id="183" idx="3"/>
            </p:cNvCxnSpPr>
            <p:nvPr/>
          </p:nvCxnSpPr>
          <p:spPr>
            <a:xfrm flipH="1" rot="10800000">
              <a:off x="9380182" y="5184800"/>
              <a:ext cx="331800" cy="5400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83" name="Google Shape;183;p7"/>
            <p:cNvSpPr/>
            <p:nvPr/>
          </p:nvSpPr>
          <p:spPr>
            <a:xfrm>
              <a:off x="9630323" y="4710140"/>
              <a:ext cx="558022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0758600" y="3733800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8712100" y="3581400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944912" y="4724206"/>
              <a:ext cx="558021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016950" y="5613163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878008" y="5643368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0721791" y="5572675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Google Shape;201;p7"/>
            <p:cNvCxnSpPr>
              <a:stCxn id="202" idx="7"/>
              <a:endCxn id="192" idx="3"/>
            </p:cNvCxnSpPr>
            <p:nvPr/>
          </p:nvCxnSpPr>
          <p:spPr>
            <a:xfrm flipH="1" rot="10800000">
              <a:off x="6476319" y="4233739"/>
              <a:ext cx="427200" cy="546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192" name="Google Shape;192;p7"/>
            <p:cNvSpPr/>
            <p:nvPr/>
          </p:nvSpPr>
          <p:spPr>
            <a:xfrm>
              <a:off x="6817453" y="3759259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5974145" y="4699207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3" name="Google Shape;203;p7"/>
            <p:cNvCxnSpPr>
              <a:stCxn id="195" idx="0"/>
              <a:endCxn id="184" idx="4"/>
            </p:cNvCxnSpPr>
            <p:nvPr/>
          </p:nvCxnSpPr>
          <p:spPr>
            <a:xfrm flipH="1" rot="10800000">
              <a:off x="11015958" y="4289875"/>
              <a:ext cx="52800" cy="1282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4" name="Google Shape;204;p7"/>
            <p:cNvCxnSpPr>
              <a:stCxn id="195" idx="2"/>
              <a:endCxn id="197" idx="6"/>
            </p:cNvCxnSpPr>
            <p:nvPr/>
          </p:nvCxnSpPr>
          <p:spPr>
            <a:xfrm flipH="1">
              <a:off x="9466291" y="5850703"/>
              <a:ext cx="1255500" cy="70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05" name="Google Shape;205;p7"/>
            <p:cNvCxnSpPr>
              <a:stCxn id="202" idx="5"/>
              <a:endCxn id="198" idx="1"/>
            </p:cNvCxnSpPr>
            <p:nvPr/>
          </p:nvCxnSpPr>
          <p:spPr>
            <a:xfrm>
              <a:off x="6476319" y="5173830"/>
              <a:ext cx="626700" cy="5208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06" name="Google Shape;206;p7"/>
            <p:cNvSpPr txBox="1"/>
            <p:nvPr/>
          </p:nvSpPr>
          <p:spPr>
            <a:xfrm>
              <a:off x="6237968" y="417500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6713704" y="505096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7816560" y="3554257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7670370" y="4185465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210" name="Google Shape;210;p7"/>
            <p:cNvSpPr txBox="1"/>
            <p:nvPr/>
          </p:nvSpPr>
          <p:spPr>
            <a:xfrm>
              <a:off x="8819246" y="4601284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9849412" y="352237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10075264" y="418546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11068612" y="4735626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10375260" y="5022876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8109689" y="552520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  <p:sp>
          <p:nvSpPr>
            <p:cNvPr id="216" name="Google Shape;216;p7"/>
            <p:cNvSpPr txBox="1"/>
            <p:nvPr/>
          </p:nvSpPr>
          <p:spPr>
            <a:xfrm>
              <a:off x="9818282" y="5514473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/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9238862" y="5140809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18" name="Google Shape;218;p7"/>
            <p:cNvSpPr txBox="1"/>
            <p:nvPr/>
          </p:nvSpPr>
          <p:spPr>
            <a:xfrm>
              <a:off x="7482714" y="5064609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19" name="Google Shape;219;p7"/>
            <p:cNvSpPr txBox="1"/>
            <p:nvPr/>
          </p:nvSpPr>
          <p:spPr>
            <a:xfrm>
              <a:off x="8187068" y="407050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/>
            </a:p>
          </p:txBody>
        </p:sp>
        <p:cxnSp>
          <p:nvCxnSpPr>
            <p:cNvPr id="220" name="Google Shape;220;p7"/>
            <p:cNvCxnSpPr>
              <a:stCxn id="221" idx="6"/>
              <a:endCxn id="222" idx="2"/>
            </p:cNvCxnSpPr>
            <p:nvPr/>
          </p:nvCxnSpPr>
          <p:spPr>
            <a:xfrm>
              <a:off x="8509909" y="2683271"/>
              <a:ext cx="1458000" cy="86700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23" name="Google Shape;223;p7"/>
            <p:cNvSpPr txBox="1"/>
            <p:nvPr/>
          </p:nvSpPr>
          <p:spPr>
            <a:xfrm>
              <a:off x="9087020" y="2300725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cxnSp>
          <p:nvCxnSpPr>
            <p:cNvPr id="224" name="Google Shape;224;p7"/>
            <p:cNvCxnSpPr>
              <a:stCxn id="221" idx="7"/>
              <a:endCxn id="225" idx="3"/>
            </p:cNvCxnSpPr>
            <p:nvPr/>
          </p:nvCxnSpPr>
          <p:spPr>
            <a:xfrm flipH="1" rot="10800000">
              <a:off x="8423749" y="1768476"/>
              <a:ext cx="701100" cy="718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26" name="Google Shape;226;p7"/>
            <p:cNvCxnSpPr>
              <a:stCxn id="222" idx="1"/>
              <a:endCxn id="225" idx="5"/>
            </p:cNvCxnSpPr>
            <p:nvPr/>
          </p:nvCxnSpPr>
          <p:spPr>
            <a:xfrm rot="10800000">
              <a:off x="9563314" y="1768478"/>
              <a:ext cx="495300" cy="804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27" name="Google Shape;227;p7"/>
            <p:cNvSpPr txBox="1"/>
            <p:nvPr/>
          </p:nvSpPr>
          <p:spPr>
            <a:xfrm>
              <a:off x="8523102" y="1741123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9798591" y="1809690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9967814" y="2491946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921575" y="2405244"/>
              <a:ext cx="588334" cy="556055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9034021" y="1293781"/>
              <a:ext cx="620024" cy="556054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36000" spcFirstLastPara="1" rIns="3600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</a:t>
              </a:r>
              <a:endParaRPr b="1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9431869" y="4112521"/>
              <a:ext cx="4443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License</a:t>
            </a:r>
            <a:endParaRPr/>
          </a:p>
        </p:txBody>
      </p:sp>
      <p:sp>
        <p:nvSpPr>
          <p:cNvPr id="2562" name="Google Shape;2562;p70"/>
          <p:cNvSpPr txBox="1"/>
          <p:nvPr>
            <p:ph idx="4294967295" type="body"/>
          </p:nvPr>
        </p:nvSpPr>
        <p:spPr>
          <a:xfrm>
            <a:off x="190414" y="1151122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This course (slides, examples, labs,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Creative Commons Attribution-NonCommercial-ShareAlike 4.0 International</a:t>
            </a:r>
            <a:r>
              <a:rPr lang="en-US"/>
              <a:t>" license</a:t>
            </a:r>
            <a:endParaRPr sz="2000"/>
          </a:p>
        </p:txBody>
      </p:sp>
      <p:sp>
        <p:nvSpPr>
          <p:cNvPr id="2563" name="Google Shape;2563;p70"/>
          <p:cNvSpPr txBox="1"/>
          <p:nvPr>
            <p:ph idx="12" type="sldNum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4" name="Google Shape;2564;p70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7B4A3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5" name="Google Shape;2565;p70"/>
          <p:cNvSpPr txBox="1"/>
          <p:nvPr>
            <p:ph idx="4294967295" type="body"/>
          </p:nvPr>
        </p:nvSpPr>
        <p:spPr>
          <a:xfrm>
            <a:off x="188816" y="4724401"/>
            <a:ext cx="11804822" cy="199707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Attribution: this work may contain portions from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n-US" sz="2000"/>
              <a:t>"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Fundamentals of Computer Programming with C#</a:t>
            </a:r>
            <a:r>
              <a:rPr lang="en-US" sz="2000"/>
              <a:t>" book by Svetlin Nakov &amp; Co. under 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CC-BY-SA</a:t>
            </a:r>
            <a:r>
              <a:rPr lang="en-US" sz="2000"/>
              <a:t> license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n-US" sz="2000"/>
              <a:t>"</a:t>
            </a:r>
            <a:r>
              <a:rPr lang="en-US" sz="2000" u="sng">
                <a:solidFill>
                  <a:schemeClr val="hlink"/>
                </a:solidFill>
                <a:hlinkClick r:id="rId8"/>
              </a:rPr>
              <a:t>Data Structures and Algorithms</a:t>
            </a:r>
            <a:r>
              <a:rPr lang="en-US" sz="2000"/>
              <a:t>" course by Telerik Academy under </a:t>
            </a:r>
            <a:r>
              <a:rPr lang="en-US" sz="2000" u="sng">
                <a:solidFill>
                  <a:schemeClr val="hlink"/>
                </a:solidFill>
                <a:hlinkClick r:id="rId9"/>
              </a:rPr>
              <a:t>CC-BY-NC-SA</a:t>
            </a:r>
            <a:r>
              <a:rPr lang="en-US" sz="2000"/>
              <a:t> license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71"/>
          <p:cNvSpPr txBox="1"/>
          <p:nvPr>
            <p:ph idx="4294967295" type="title"/>
          </p:nvPr>
        </p:nvSpPr>
        <p:spPr>
          <a:xfrm>
            <a:off x="259900" y="103057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sp>
        <p:nvSpPr>
          <p:cNvPr id="2573" name="Google Shape;2573;p71"/>
          <p:cNvSpPr txBox="1"/>
          <p:nvPr>
            <p:ph idx="4294967295" type="body"/>
          </p:nvPr>
        </p:nvSpPr>
        <p:spPr>
          <a:xfrm>
            <a:off x="259900" y="1039682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231606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2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softuni.org</a:t>
            </a:r>
            <a:endParaRPr sz="3000"/>
          </a:p>
          <a:p>
            <a:pPr indent="-304763" lvl="1" marL="3047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Char char="▪"/>
            </a:pPr>
            <a:r>
              <a:rPr lang="en-US"/>
              <a:t>Software University @ Facebook</a:t>
            </a:r>
            <a:endParaRPr/>
          </a:p>
          <a:p>
            <a:pPr indent="-231606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2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facebook.com/SoftwareUniversity</a:t>
            </a:r>
            <a:endParaRPr sz="2900"/>
          </a:p>
          <a:p>
            <a:pPr indent="-304763" lvl="1" marL="3047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Char char="▪"/>
            </a:pPr>
            <a:r>
              <a:rPr lang="en-US"/>
              <a:t>Software University Forums</a:t>
            </a:r>
            <a:endParaRPr/>
          </a:p>
          <a:p>
            <a:pPr indent="-304763" lvl="2" marL="609524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u="sng">
                <a:solidFill>
                  <a:schemeClr val="hlink"/>
                </a:solidFill>
                <a:hlinkClick r:id="rId6"/>
              </a:rPr>
              <a:t>forum.softuni.bg</a:t>
            </a:r>
            <a:endParaRPr/>
          </a:p>
        </p:txBody>
      </p:sp>
      <p:pic>
        <p:nvPicPr>
          <p:cNvPr descr="http://softuni.bg" id="2574" name="Google Shape;2574;p71" title="Software University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6400" y="914400"/>
            <a:ext cx="1701050" cy="1570200"/>
          </a:xfrm>
          <a:prstGeom prst="roundRect">
            <a:avLst>
              <a:gd fmla="val 785" name="adj"/>
            </a:avLst>
          </a:prstGeom>
          <a:noFill/>
          <a:ln cap="flat" cmpd="sng" w="12700">
            <a:solidFill>
              <a:srgbClr val="00B0F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softuni.org" id="2575" name="Google Shape;2575;p71" title="Software University Foundation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-15226" l="-5359" r="-5359" t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www.facebook.com/SoftwareUniversity" id="2576" name="Google Shape;2576;p71" title="Software University @ Facebook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75536" y="4064268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orum.softuni.bg" id="2577" name="Google Shape;2577;p71" title="Software University - Forum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09334" y="5410200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71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80212" y="3145320"/>
            <a:ext cx="2286198" cy="249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 txBox="1"/>
          <p:nvPr>
            <p:ph idx="4294967295" type="ctrTitle"/>
          </p:nvPr>
        </p:nvSpPr>
        <p:spPr>
          <a:xfrm>
            <a:off x="912813" y="5504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Kruskal's Algorithm</a:t>
            </a:r>
            <a:endParaRPr/>
          </a:p>
        </p:txBody>
      </p:sp>
      <p:grpSp>
        <p:nvGrpSpPr>
          <p:cNvPr id="237" name="Google Shape;237;p8"/>
          <p:cNvGrpSpPr/>
          <p:nvPr/>
        </p:nvGrpSpPr>
        <p:grpSpPr>
          <a:xfrm>
            <a:off x="4347930" y="1066800"/>
            <a:ext cx="3492966" cy="3818681"/>
            <a:chOff x="4341812" y="1058119"/>
            <a:chExt cx="3492966" cy="3818681"/>
          </a:xfrm>
        </p:grpSpPr>
        <p:sp>
          <p:nvSpPr>
            <p:cNvPr id="238" name="Google Shape;238;p8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40" name="Google Shape;240;p8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41" name="Google Shape;241;p8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cxnSp>
          <p:nvCxnSpPr>
            <p:cNvPr id="245" name="Google Shape;245;p8"/>
            <p:cNvCxnSpPr>
              <a:stCxn id="246" idx="7"/>
              <a:endCxn id="247" idx="3"/>
            </p:cNvCxnSpPr>
            <p:nvPr/>
          </p:nvCxnSpPr>
          <p:spPr>
            <a:xfrm flipH="1" rot="10800000">
              <a:off x="6379669" y="37331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48" name="Google Shape;248;p8"/>
            <p:cNvCxnSpPr>
              <a:stCxn id="246" idx="0"/>
              <a:endCxn id="249" idx="4"/>
            </p:cNvCxnSpPr>
            <p:nvPr/>
          </p:nvCxnSpPr>
          <p:spPr>
            <a:xfrm rot="10800000">
              <a:off x="6143792" y="35611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50" name="Google Shape;250;p8"/>
            <p:cNvCxnSpPr>
              <a:stCxn id="251" idx="0"/>
              <a:endCxn id="247" idx="4"/>
            </p:cNvCxnSpPr>
            <p:nvPr/>
          </p:nvCxnSpPr>
          <p:spPr>
            <a:xfrm rot="10800000">
              <a:off x="7442181" y="3811232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52" name="Google Shape;252;p8"/>
            <p:cNvCxnSpPr>
              <a:stCxn id="246" idx="2"/>
              <a:endCxn id="253" idx="6"/>
            </p:cNvCxnSpPr>
            <p:nvPr/>
          </p:nvCxnSpPr>
          <p:spPr>
            <a:xfrm flipH="1">
              <a:off x="4957874" y="4580214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54" name="Google Shape;254;p8"/>
            <p:cNvCxnSpPr>
              <a:stCxn id="246" idx="1"/>
              <a:endCxn id="255" idx="5"/>
            </p:cNvCxnSpPr>
            <p:nvPr/>
          </p:nvCxnSpPr>
          <p:spPr>
            <a:xfrm rot="10800000">
              <a:off x="4887914" y="34640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56" name="Google Shape;256;p8"/>
            <p:cNvCxnSpPr>
              <a:stCxn id="249" idx="6"/>
              <a:endCxn id="247" idx="2"/>
            </p:cNvCxnSpPr>
            <p:nvPr/>
          </p:nvCxnSpPr>
          <p:spPr>
            <a:xfrm>
              <a:off x="6427164" y="3294262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57" name="Google Shape;257;p8"/>
            <p:cNvCxnSpPr>
              <a:stCxn id="253" idx="0"/>
              <a:endCxn id="255" idx="4"/>
            </p:cNvCxnSpPr>
            <p:nvPr/>
          </p:nvCxnSpPr>
          <p:spPr>
            <a:xfrm flipH="1" rot="10800000">
              <a:off x="4674299" y="3542287"/>
              <a:ext cx="13200" cy="800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58" name="Google Shape;258;p8"/>
            <p:cNvCxnSpPr>
              <a:stCxn id="255" idx="6"/>
              <a:endCxn id="249" idx="2"/>
            </p:cNvCxnSpPr>
            <p:nvPr/>
          </p:nvCxnSpPr>
          <p:spPr>
            <a:xfrm>
              <a:off x="4970867" y="3275299"/>
              <a:ext cx="889200" cy="18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255" name="Google Shape;255;p8"/>
            <p:cNvSpPr/>
            <p:nvPr/>
          </p:nvSpPr>
          <p:spPr>
            <a:xfrm>
              <a:off x="4403831" y="30083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390781" y="43429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5860128" y="30273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5895674" y="43012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158746" y="32774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161063" y="42879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cxnSp>
          <p:nvCxnSpPr>
            <p:cNvPr id="260" name="Google Shape;260;p8"/>
            <p:cNvCxnSpPr>
              <a:stCxn id="261" idx="6"/>
              <a:endCxn id="262" idx="2"/>
            </p:cNvCxnSpPr>
            <p:nvPr/>
          </p:nvCxnSpPr>
          <p:spPr>
            <a:xfrm>
              <a:off x="5895330" y="2317298"/>
              <a:ext cx="1137300" cy="684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263" name="Google Shape;263;p8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cxnSp>
          <p:nvCxnSpPr>
            <p:cNvPr id="264" name="Google Shape;264;p8"/>
            <p:cNvCxnSpPr>
              <a:stCxn id="261" idx="7"/>
              <a:endCxn id="265" idx="3"/>
            </p:cNvCxnSpPr>
            <p:nvPr/>
          </p:nvCxnSpPr>
          <p:spPr>
            <a:xfrm flipH="1" rot="10800000">
              <a:off x="5816077" y="1506007"/>
              <a:ext cx="518700" cy="625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66" name="Google Shape;266;p8"/>
            <p:cNvCxnSpPr>
              <a:stCxn id="262" idx="1"/>
              <a:endCxn id="265" idx="5"/>
            </p:cNvCxnSpPr>
            <p:nvPr/>
          </p:nvCxnSpPr>
          <p:spPr>
            <a:xfrm rot="10800000">
              <a:off x="6738162" y="1506009"/>
              <a:ext cx="378000" cy="694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267" name="Google Shape;267;p8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68" name="Google Shape;268;p8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032640" y="2123376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5354156" y="2054974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251323" y="105811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Create a forest </a:t>
            </a:r>
            <a:r>
              <a:rPr b="1" lang="en-US">
                <a:solidFill>
                  <a:srgbClr val="F3CC5F"/>
                </a:solidFill>
              </a:rPr>
              <a:t>F</a:t>
            </a:r>
            <a:r>
              <a:rPr lang="en-US"/>
              <a:t> holding all graph vertices and no edges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Create a set </a:t>
            </a:r>
            <a:r>
              <a:rPr b="1" lang="en-US">
                <a:solidFill>
                  <a:srgbClr val="F3CC5F"/>
                </a:solidFill>
              </a:rPr>
              <a:t>S</a:t>
            </a:r>
            <a:r>
              <a:rPr lang="en-US"/>
              <a:t> holding all edges in the graph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While </a:t>
            </a:r>
            <a:r>
              <a:rPr b="1" lang="en-US">
                <a:solidFill>
                  <a:srgbClr val="F3CC5F"/>
                </a:solidFill>
              </a:rPr>
              <a:t>S</a:t>
            </a:r>
            <a:r>
              <a:rPr lang="en-US"/>
              <a:t> is non-empty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Remove the edge </a:t>
            </a:r>
            <a:r>
              <a:rPr b="1" i="1" lang="en-US">
                <a:solidFill>
                  <a:srgbClr val="F3CC5F"/>
                </a:solidFill>
              </a:rPr>
              <a:t>e</a:t>
            </a:r>
            <a:r>
              <a:rPr lang="en-US"/>
              <a:t> with min weight from </a:t>
            </a:r>
            <a:r>
              <a:rPr b="1" lang="en-US" sz="3400">
                <a:solidFill>
                  <a:srgbClr val="F3CC5F"/>
                </a:solidFill>
              </a:rPr>
              <a:t>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If </a:t>
            </a:r>
            <a:r>
              <a:rPr b="1" i="1" lang="en-US">
                <a:solidFill>
                  <a:srgbClr val="F3CC5F"/>
                </a:solidFill>
              </a:rPr>
              <a:t>e </a:t>
            </a:r>
            <a:r>
              <a:rPr lang="en-US"/>
              <a:t>connects two different trees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Add </a:t>
            </a:r>
            <a:r>
              <a:rPr b="1" i="1" lang="en-US">
                <a:solidFill>
                  <a:srgbClr val="F3CC5F"/>
                </a:solidFill>
              </a:rPr>
              <a:t>e</a:t>
            </a:r>
            <a:r>
              <a:rPr lang="en-US"/>
              <a:t> to the forest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Join these two trees into a single tree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graph may not be connected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275" name="Google Shape;275;p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Kruskal's Algorithm</a:t>
            </a:r>
            <a:endParaRPr/>
          </a:p>
        </p:txBody>
      </p:sp>
      <p:grpSp>
        <p:nvGrpSpPr>
          <p:cNvPr id="276" name="Google Shape;276;p9"/>
          <p:cNvGrpSpPr/>
          <p:nvPr/>
        </p:nvGrpSpPr>
        <p:grpSpPr>
          <a:xfrm>
            <a:off x="8073559" y="2514600"/>
            <a:ext cx="3492966" cy="3818681"/>
            <a:chOff x="4341812" y="1058119"/>
            <a:chExt cx="3492966" cy="3818681"/>
          </a:xfrm>
        </p:grpSpPr>
        <p:sp>
          <p:nvSpPr>
            <p:cNvPr id="277" name="Google Shape;277;p9"/>
            <p:cNvSpPr txBox="1"/>
            <p:nvPr/>
          </p:nvSpPr>
          <p:spPr>
            <a:xfrm>
              <a:off x="4341812" y="37726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5219703" y="422265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279" name="Google Shape;279;p9"/>
            <p:cNvSpPr txBox="1"/>
            <p:nvPr/>
          </p:nvSpPr>
          <p:spPr>
            <a:xfrm>
              <a:off x="4943977" y="369133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  <p:sp>
          <p:nvSpPr>
            <p:cNvPr id="280" name="Google Shape;280;p9"/>
            <p:cNvSpPr txBox="1"/>
            <p:nvPr/>
          </p:nvSpPr>
          <p:spPr>
            <a:xfrm>
              <a:off x="7416074" y="3885372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6562175" y="37472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282" name="Google Shape;282;p9"/>
            <p:cNvSpPr txBox="1"/>
            <p:nvPr/>
          </p:nvSpPr>
          <p:spPr>
            <a:xfrm>
              <a:off x="6693114" y="308728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283" name="Google Shape;283;p9"/>
            <p:cNvSpPr txBox="1"/>
            <p:nvPr/>
          </p:nvSpPr>
          <p:spPr>
            <a:xfrm>
              <a:off x="5294878" y="29241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cxnSp>
          <p:nvCxnSpPr>
            <p:cNvPr id="284" name="Google Shape;284;p9"/>
            <p:cNvCxnSpPr>
              <a:stCxn id="285" idx="7"/>
              <a:endCxn id="286" idx="3"/>
            </p:cNvCxnSpPr>
            <p:nvPr/>
          </p:nvCxnSpPr>
          <p:spPr>
            <a:xfrm flipH="1" rot="10800000">
              <a:off x="6379669" y="3733145"/>
              <a:ext cx="862200" cy="649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87" name="Google Shape;287;p9"/>
            <p:cNvCxnSpPr>
              <a:stCxn id="285" idx="0"/>
              <a:endCxn id="288" idx="4"/>
            </p:cNvCxnSpPr>
            <p:nvPr/>
          </p:nvCxnSpPr>
          <p:spPr>
            <a:xfrm rot="10800000">
              <a:off x="6143792" y="3561134"/>
              <a:ext cx="35400" cy="7401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89" name="Google Shape;289;p9"/>
            <p:cNvCxnSpPr>
              <a:stCxn id="290" idx="0"/>
              <a:endCxn id="286" idx="4"/>
            </p:cNvCxnSpPr>
            <p:nvPr/>
          </p:nvCxnSpPr>
          <p:spPr>
            <a:xfrm rot="10800000">
              <a:off x="7442181" y="3811232"/>
              <a:ext cx="2400" cy="476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1" name="Google Shape;291;p9"/>
            <p:cNvCxnSpPr>
              <a:stCxn id="285" idx="2"/>
              <a:endCxn id="292" idx="6"/>
            </p:cNvCxnSpPr>
            <p:nvPr/>
          </p:nvCxnSpPr>
          <p:spPr>
            <a:xfrm flipH="1">
              <a:off x="4957874" y="4580214"/>
              <a:ext cx="937800" cy="297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cxnSp>
          <p:nvCxnSpPr>
            <p:cNvPr id="293" name="Google Shape;293;p9"/>
            <p:cNvCxnSpPr>
              <a:stCxn id="285" idx="1"/>
              <a:endCxn id="294" idx="5"/>
            </p:cNvCxnSpPr>
            <p:nvPr/>
          </p:nvCxnSpPr>
          <p:spPr>
            <a:xfrm rot="10800000">
              <a:off x="4887914" y="3464045"/>
              <a:ext cx="1090800" cy="9189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95" name="Google Shape;295;p9"/>
            <p:cNvCxnSpPr>
              <a:stCxn id="288" idx="6"/>
              <a:endCxn id="286" idx="2"/>
            </p:cNvCxnSpPr>
            <p:nvPr/>
          </p:nvCxnSpPr>
          <p:spPr>
            <a:xfrm>
              <a:off x="6427164" y="3294262"/>
              <a:ext cx="731700" cy="2502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96" name="Google Shape;296;p9"/>
            <p:cNvCxnSpPr>
              <a:stCxn id="292" idx="0"/>
              <a:endCxn id="294" idx="4"/>
            </p:cNvCxnSpPr>
            <p:nvPr/>
          </p:nvCxnSpPr>
          <p:spPr>
            <a:xfrm flipH="1" rot="10800000">
              <a:off x="4674299" y="3542287"/>
              <a:ext cx="13200" cy="8007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297" name="Google Shape;297;p9"/>
            <p:cNvCxnSpPr>
              <a:stCxn id="294" idx="6"/>
              <a:endCxn id="288" idx="2"/>
            </p:cNvCxnSpPr>
            <p:nvPr/>
          </p:nvCxnSpPr>
          <p:spPr>
            <a:xfrm>
              <a:off x="4970867" y="3275299"/>
              <a:ext cx="889200" cy="189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294" name="Google Shape;294;p9"/>
            <p:cNvSpPr/>
            <p:nvPr/>
          </p:nvSpPr>
          <p:spPr>
            <a:xfrm>
              <a:off x="4403831" y="300839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4390781" y="4342987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5860128" y="3027355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5895674" y="4301234"/>
              <a:ext cx="567036" cy="557960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7158746" y="3277423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7161063" y="4287932"/>
              <a:ext cx="567036" cy="533813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298" name="Google Shape;298;p9"/>
            <p:cNvSpPr txBox="1"/>
            <p:nvPr/>
          </p:nvSpPr>
          <p:spPr>
            <a:xfrm>
              <a:off x="5715244" y="3653674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  <p:cxnSp>
          <p:nvCxnSpPr>
            <p:cNvPr id="299" name="Google Shape;299;p9"/>
            <p:cNvCxnSpPr>
              <a:stCxn id="300" idx="6"/>
              <a:endCxn id="301" idx="2"/>
            </p:cNvCxnSpPr>
            <p:nvPr/>
          </p:nvCxnSpPr>
          <p:spPr>
            <a:xfrm>
              <a:off x="5895330" y="2317298"/>
              <a:ext cx="1137300" cy="684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sp>
          <p:nvSpPr>
            <p:cNvPr id="302" name="Google Shape;302;p9"/>
            <p:cNvSpPr txBox="1"/>
            <p:nvPr/>
          </p:nvSpPr>
          <p:spPr>
            <a:xfrm>
              <a:off x="6300074" y="1995311"/>
              <a:ext cx="418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  <p:cxnSp>
          <p:nvCxnSpPr>
            <p:cNvPr id="303" name="Google Shape;303;p9"/>
            <p:cNvCxnSpPr>
              <a:stCxn id="300" idx="7"/>
              <a:endCxn id="304" idx="3"/>
            </p:cNvCxnSpPr>
            <p:nvPr/>
          </p:nvCxnSpPr>
          <p:spPr>
            <a:xfrm flipH="1" rot="10800000">
              <a:off x="5816077" y="1506007"/>
              <a:ext cx="518700" cy="625800"/>
            </a:xfrm>
            <a:prstGeom prst="straightConnector1">
              <a:avLst/>
            </a:prstGeom>
            <a:noFill/>
            <a:ln cap="flat" cmpd="sng" w="38100">
              <a:solidFill>
                <a:srgbClr val="7B7153"/>
              </a:solidFill>
              <a:prstDash val="solid"/>
              <a:round/>
              <a:headEnd len="med" w="med" type="none"/>
              <a:tailEnd len="sm" w="sm" type="none"/>
            </a:ln>
          </p:spPr>
        </p:cxnSp>
        <p:cxnSp>
          <p:nvCxnSpPr>
            <p:cNvPr id="305" name="Google Shape;305;p9"/>
            <p:cNvCxnSpPr>
              <a:stCxn id="301" idx="1"/>
              <a:endCxn id="304" idx="5"/>
            </p:cNvCxnSpPr>
            <p:nvPr/>
          </p:nvCxnSpPr>
          <p:spPr>
            <a:xfrm rot="10800000">
              <a:off x="6738162" y="1506009"/>
              <a:ext cx="378000" cy="694200"/>
            </a:xfrm>
            <a:prstGeom prst="straightConnector1">
              <a:avLst/>
            </a:prstGeom>
            <a:noFill/>
            <a:ln cap="flat" cmpd="sng" w="7620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306" name="Google Shape;306;p9"/>
            <p:cNvSpPr txBox="1"/>
            <p:nvPr/>
          </p:nvSpPr>
          <p:spPr>
            <a:xfrm>
              <a:off x="5806467" y="1480194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6904390" y="1532011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EBFFC2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7032640" y="2123376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354156" y="2054974"/>
              <a:ext cx="541174" cy="524648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6251323" y="1058119"/>
              <a:ext cx="570323" cy="524647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762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